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4630400" cy="8229600"/>
  <p:notesSz cx="8229600" cy="14630400"/>
  <p:embeddedFontLst>
    <p:embeddedFont>
      <p:font typeface="Fraunces Extra Bold" pitchFamily="2" charset="77"/>
      <p:regular r:id="rId26"/>
      <p:italic r:id="rId27"/>
    </p:embeddedFont>
    <p:embeddedFont>
      <p:font typeface="Nobile" panose="02000503050000020004" pitchFamily="2" charset="0"/>
      <p:regular r:id="rId2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68"/>
    <p:restoredTop sz="94610"/>
  </p:normalViewPr>
  <p:slideViewPr>
    <p:cSldViewPr snapToGrid="0" snapToObjects="1">
      <p:cViewPr varScale="1">
        <p:scale>
          <a:sx n="51" d="100"/>
          <a:sy n="51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61793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5CC97B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1233368"/>
            <a:ext cx="13042821" cy="3721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650"/>
              </a:lnSpc>
              <a:buNone/>
            </a:pPr>
            <a:r>
              <a:rPr lang="en-US" sz="117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RECOMIENDA LA LA </a:t>
            </a:r>
            <a:r>
              <a:rPr lang="en-US" sz="11700" b="1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MENTE 1</a:t>
            </a:r>
            <a:endParaRPr lang="en-US" sz="11700" dirty="0"/>
          </a:p>
        </p:txBody>
      </p:sp>
      <p:sp>
        <p:nvSpPr>
          <p:cNvPr id="6" name="Text 3"/>
          <p:cNvSpPr/>
          <p:nvPr/>
        </p:nvSpPr>
        <p:spPr>
          <a:xfrm>
            <a:off x="793790" y="5252204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NO A LA GENTE</a:t>
            </a:r>
            <a:endParaRPr lang="en-US" sz="5350" dirty="0"/>
          </a:p>
        </p:txBody>
      </p:sp>
      <p:sp>
        <p:nvSpPr>
          <p:cNvPr id="7" name="Text 4"/>
          <p:cNvSpPr/>
          <p:nvPr/>
        </p:nvSpPr>
        <p:spPr>
          <a:xfrm>
            <a:off x="793790" y="6405682"/>
            <a:ext cx="1171825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Neuroventas aplicadas a la Tecnología Transdérmica S.T.T.</a:t>
            </a:r>
            <a:endParaRPr lang="en-US" sz="3100" dirty="0"/>
          </a:p>
        </p:txBody>
      </p:sp>
      <p:sp>
        <p:nvSpPr>
          <p:cNvPr id="8" name="Text 5"/>
          <p:cNvSpPr/>
          <p:nvPr/>
        </p:nvSpPr>
        <p:spPr>
          <a:xfrm>
            <a:off x="793790" y="7199471"/>
            <a:ext cx="13042821" cy="412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🔥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Enfocado en cerebro reptil, límbico y neocórtex.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535781"/>
            <a:ext cx="2875002" cy="205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2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 DISPARADOR #6: CURIOSIDAD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779383" y="791885"/>
            <a:ext cx="7301032" cy="395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</a:t>
            </a:r>
            <a:r>
              <a:rPr lang="en-US" sz="24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dopamina</a:t>
            </a: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se activa cuando hay algo nuevo.</a:t>
            </a:r>
            <a:endParaRPr lang="en-US" sz="2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83" y="1377672"/>
            <a:ext cx="8496538" cy="5097899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83" y="6617970"/>
            <a:ext cx="6472476" cy="66615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05947" y="6744533"/>
            <a:ext cx="6219349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"¿Has probado una tecnología que funciona sin pasar por el estómago?"</a:t>
            </a: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422" y="6617970"/>
            <a:ext cx="6472595" cy="66615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04986" y="6744533"/>
            <a:ext cx="6219468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"Esto no se bebe ni se traga… se aplica."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779383" y="7474029"/>
            <a:ext cx="3510201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curiosidad abre la venta.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544235"/>
            <a:ext cx="4126706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8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DISPARADOR #7: AUTORIDAD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791647" y="1127522"/>
            <a:ext cx="9401413" cy="1175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250"/>
              </a:lnSpc>
              <a:buNone/>
            </a:pPr>
            <a:r>
              <a:rPr lang="en-US" sz="74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Confianza</a:t>
            </a:r>
            <a:r>
              <a:rPr lang="en-US" sz="7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= venta.</a:t>
            </a:r>
            <a:endParaRPr lang="en-US" sz="7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47" y="2796064"/>
            <a:ext cx="4696301" cy="46963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01489" y="4004429"/>
            <a:ext cx="2820353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Puedes decir: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6201489" y="4568428"/>
            <a:ext cx="423029" cy="423029"/>
          </a:xfrm>
          <a:prstGeom prst="roundRect">
            <a:avLst>
              <a:gd name="adj" fmla="val 40003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6812518" y="4591883"/>
            <a:ext cx="7033736" cy="391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"Tecnología registrada y certificada."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201489" y="5367457"/>
            <a:ext cx="423029" cy="423029"/>
          </a:xfrm>
          <a:prstGeom prst="roundRect">
            <a:avLst>
              <a:gd name="adj" fmla="val 40003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6812518" y="5390912"/>
            <a:ext cx="7033736" cy="391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"Millones de personas ya usan este sistema S.T.T."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6201489" y="6001941"/>
            <a:ext cx="7644765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(Recuerda: sin alegaciones médicas) Protocolo de comunicación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1537"/>
            <a:ext cx="7690604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LÓGICA: EL CEREBRO NECESITA EXPLICAR LA COMPRA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218611"/>
            <a:ext cx="1170717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Ahora damos la </a:t>
            </a:r>
            <a:r>
              <a:rPr lang="en-US" sz="39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lógica</a:t>
            </a: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que justifica la emoción.</a:t>
            </a:r>
            <a:endParaRPr lang="en-US" sz="3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136344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7930" y="32540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Tecnología S.T.T.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537930" y="3683317"/>
            <a:ext cx="5653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Absorción inteligente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144" y="3136344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83285" y="32540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Sistema digestivo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183285" y="3683317"/>
            <a:ext cx="5653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 pasa por el sistema digestivo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397693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37930" y="45154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Funciona 24/7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537930" y="4944666"/>
            <a:ext cx="5653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Mientras trabajas, duermes o haces tu vida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9144" y="4397693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183285" y="45154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Simplicidad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8183285" y="4944666"/>
            <a:ext cx="5653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Práctico, limpio y simple</a:t>
            </a:r>
            <a:endParaRPr lang="en-US" sz="1550" dirty="0"/>
          </a:p>
        </p:txBody>
      </p:sp>
      <p:sp>
        <p:nvSpPr>
          <p:cNvPr id="16" name="Shape 10"/>
          <p:cNvSpPr/>
          <p:nvPr/>
        </p:nvSpPr>
        <p:spPr>
          <a:xfrm>
            <a:off x="793790" y="5485448"/>
            <a:ext cx="13042821" cy="922615"/>
          </a:xfrm>
          <a:prstGeom prst="roundRect">
            <a:avLst>
              <a:gd name="adj" fmla="val 19361"/>
            </a:avLst>
          </a:prstGeom>
          <a:solidFill>
            <a:srgbClr val="CCE6D1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148" y="5782985"/>
            <a:ext cx="310039" cy="248007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500545" y="5733336"/>
            <a:ext cx="121377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Esto activa el neocórtex.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780574"/>
            <a:ext cx="3133249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5CC97B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 CIERRE EMOCIONAL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1396008"/>
            <a:ext cx="13042821" cy="3721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650"/>
              </a:lnSpc>
              <a:buNone/>
            </a:pPr>
            <a:r>
              <a:rPr lang="en-US" sz="117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No necesitas cambiar tu vida.</a:t>
            </a:r>
            <a:endParaRPr lang="en-US" sz="11700" dirty="0"/>
          </a:p>
        </p:txBody>
      </p:sp>
      <p:sp>
        <p:nvSpPr>
          <p:cNvPr id="6" name="Text 3"/>
          <p:cNvSpPr/>
          <p:nvPr/>
        </p:nvSpPr>
        <p:spPr>
          <a:xfrm>
            <a:off x="793790" y="5414843"/>
            <a:ext cx="12628602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Solo necesitas un parche.</a:t>
            </a:r>
            <a:endParaRPr lang="en-US" sz="7800" dirty="0"/>
          </a:p>
        </p:txBody>
      </p:sp>
      <p:sp>
        <p:nvSpPr>
          <p:cNvPr id="7" name="Text 4"/>
          <p:cNvSpPr/>
          <p:nvPr/>
        </p:nvSpPr>
        <p:spPr>
          <a:xfrm>
            <a:off x="793790" y="6952893"/>
            <a:ext cx="1061882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Las decisiones grandes empiezan con un paso simple.</a:t>
            </a:r>
            <a:endParaRPr lang="en-US" sz="3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4503"/>
            <a:ext cx="2775347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DE VENTA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349937"/>
            <a:ext cx="10855881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pregunta no es </a:t>
            </a:r>
            <a:r>
              <a:rPr lang="en-US" sz="53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"¿Funciona?"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793790" y="3503414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pregunta es: "¿Quieres seguir igual… o probar algo nuevo?"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93790" y="5140374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91446" y="5693569"/>
            <a:ext cx="10343436" cy="503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👉</a:t>
            </a: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"Comienza hoy. Un parche puede cambiar tu día."</a:t>
            </a:r>
            <a:endParaRPr lang="en-US" sz="3100" dirty="0"/>
          </a:p>
        </p:txBody>
      </p:sp>
      <p:sp>
        <p:nvSpPr>
          <p:cNvPr id="7" name="Shape 5"/>
          <p:cNvSpPr/>
          <p:nvPr/>
        </p:nvSpPr>
        <p:spPr>
          <a:xfrm>
            <a:off x="793790" y="5395913"/>
            <a:ext cx="22860" cy="1099066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79151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PARTE 2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2394585"/>
            <a:ext cx="5727621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SPEECH DE APERTURA EMOCIONAL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793790" y="5259705"/>
            <a:ext cx="498252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Listo para leer y estudiar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793790" y="6053495"/>
            <a:ext cx="57276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(Neuroventa pura)</a:t>
            </a:r>
            <a:endParaRPr lang="en-US" sz="1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5308"/>
            <a:ext cx="5392460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Speech de Apertura Emocional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793790" y="1267182"/>
            <a:ext cx="1304282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"Hoy no estás aquí para escuchar productos. Estás aquí porque tu mente y tu cuerpo llevan tiempo pidiéndote un cambio."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93790" y="1701284"/>
            <a:ext cx="1304282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"Todos venimos cargando cosas: dolor, cansancio, estrés, ansiedad, falta de energía… pero nadie nos enseña a escuchar el cuerpo de verdad."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793790" y="2135386"/>
            <a:ext cx="13042821" cy="555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"Vivimos en piloto automático. Nos levantamos cansados. Nos duele algo y lo normalizamos. Nos falta energía y decimos: 'será la edad'. Dormimos mal y lo aceptamos como si fuera normal."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1002149" y="3003590"/>
            <a:ext cx="1283446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"Pero el cuerpo no miente. El cuerpo siempre habla. Lo que pasa es que nosotros no lo escuchamos."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793790" y="2847380"/>
            <a:ext cx="15240" cy="590312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Text 6"/>
          <p:cNvSpPr/>
          <p:nvPr/>
        </p:nvSpPr>
        <p:spPr>
          <a:xfrm>
            <a:off x="793790" y="3593902"/>
            <a:ext cx="1304282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"Y hoy quiero que te hagas una pregunta sincera: ¿Estoy viviendo a mi máximo nivel… o estoy sobreviviendo?"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793790" y="4028003"/>
            <a:ext cx="1304282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"Porque si estás sobreviviendo, no es culpa tuya. Es que nadie te ha enseñado a cuidar tu energía, tu descanso, tu metabolismo, tu bienestar."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793790" y="4462105"/>
            <a:ext cx="13042821" cy="555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"Y por eso estamos aquí. Porque existe una forma más simple, más inteligente y más humana de cuidarse: sin pastillas, sin complicaciones, sin depender de horarios."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793790" y="5174099"/>
            <a:ext cx="1304282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"Una tecnología que se adapta a tu vida en lugar de obligarte a cambiarla."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793790" y="5608201"/>
            <a:ext cx="13042821" cy="555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"Hoy no voy a venderte nada. Voy a mostrarte cómo funciona tu mente y tu cuerpo… y tú decidirás si quieres seguir igual o si quieres empezar a sentirte mejor desde hoy."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793790" y="6320195"/>
            <a:ext cx="13042821" cy="555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"Porque a veces, el cambio más grande empieza con algo tan simple como un parche. Y ese parche no solo se pega en la piel… también se pega en tu estilo de vida."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793790" y="7032188"/>
            <a:ext cx="13042821" cy="642104"/>
          </a:xfrm>
          <a:prstGeom prst="roundRect">
            <a:avLst>
              <a:gd name="adj" fmla="val 19473"/>
            </a:avLst>
          </a:prstGeom>
          <a:solidFill>
            <a:srgbClr val="CCE6D1"/>
          </a:solidFill>
          <a:ln/>
        </p:spPr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17" y="7228999"/>
            <a:ext cx="260390" cy="208359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331833" y="7205663"/>
            <a:ext cx="11817787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"Bienvenido a un nuevo concepto de bienestar. Hoy te voy a enseñar a venderle a la mente… y también a cuidarla."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77522"/>
            <a:ext cx="4631174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🎯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Veamos ahora versiones distintas:</a:t>
            </a:r>
            <a:endParaRPr lang="en-US" sz="1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816900"/>
            <a:ext cx="198358" cy="19835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93790" y="310646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5" name="Text 2"/>
          <p:cNvSpPr/>
          <p:nvPr/>
        </p:nvSpPr>
        <p:spPr>
          <a:xfrm>
            <a:off x="793790" y="3251359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Impactante</a:t>
            </a:r>
            <a:endParaRPr lang="en-US" sz="23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4379" y="2816900"/>
            <a:ext cx="198358" cy="198358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414379" y="310646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Text 4"/>
          <p:cNvSpPr/>
          <p:nvPr/>
        </p:nvSpPr>
        <p:spPr>
          <a:xfrm>
            <a:off x="7414379" y="3251359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Elegante</a:t>
            </a:r>
            <a:endParaRPr lang="en-US" sz="2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003000"/>
            <a:ext cx="198358" cy="198358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793790" y="429256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1" name="Text 6"/>
          <p:cNvSpPr/>
          <p:nvPr/>
        </p:nvSpPr>
        <p:spPr>
          <a:xfrm>
            <a:off x="793790" y="4437459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Divertida</a:t>
            </a:r>
            <a:endParaRPr lang="en-US" sz="23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4379" y="4003000"/>
            <a:ext cx="198358" cy="198358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7414379" y="429256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8"/>
          <p:cNvSpPr/>
          <p:nvPr/>
        </p:nvSpPr>
        <p:spPr>
          <a:xfrm>
            <a:off x="7414379" y="4437459"/>
            <a:ext cx="5068253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Misteriosa estilo Jürgen Klaric</a:t>
            </a:r>
            <a:endParaRPr lang="en-US" sz="23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3790" y="5189101"/>
            <a:ext cx="198358" cy="198358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793790" y="5478661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7" name="Text 10"/>
          <p:cNvSpPr/>
          <p:nvPr/>
        </p:nvSpPr>
        <p:spPr>
          <a:xfrm>
            <a:off x="793790" y="5623560"/>
            <a:ext cx="463176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corta (30 segundos)</a:t>
            </a:r>
            <a:endParaRPr lang="en-US" sz="23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14379" y="5189101"/>
            <a:ext cx="198358" cy="198358"/>
          </a:xfrm>
          <a:prstGeom prst="rect">
            <a:avLst/>
          </a:prstGeom>
        </p:spPr>
      </p:pic>
      <p:sp>
        <p:nvSpPr>
          <p:cNvPr id="19" name="Shape 11"/>
          <p:cNvSpPr/>
          <p:nvPr/>
        </p:nvSpPr>
        <p:spPr>
          <a:xfrm>
            <a:off x="7414379" y="5478661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0" name="Text 12"/>
          <p:cNvSpPr/>
          <p:nvPr/>
        </p:nvSpPr>
        <p:spPr>
          <a:xfrm>
            <a:off x="7414379" y="5623560"/>
            <a:ext cx="5722382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épica para grandes eventos</a:t>
            </a:r>
            <a:endParaRPr lang="en-US" sz="23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5799" y="464582"/>
            <a:ext cx="3538895" cy="171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10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1. VERSIÓN IMPACTANTE (estilo Jürgen Klaric)</a:t>
            </a:r>
            <a:endParaRPr lang="en-US" sz="1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99" y="855702"/>
            <a:ext cx="8631198" cy="51786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40462" y="6281261"/>
            <a:ext cx="13114139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"La mayoría de las personas no vive… sobrevive. Y sobreviven con dolor, cansancio, estrés, inflamación, sueño roto y cero energía. Pero ¿sabes cuál es la verdadera tragedia? Que piensan que es normal.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675799" y="6157793"/>
            <a:ext cx="15240" cy="466487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675799" y="6747748"/>
            <a:ext cx="13278803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cerebro solo quiere una cosa: bienestar inmediato. No quiere pastillas, no quiere complicaciones, no quiere procesos largos. Quiere algo simple, rápido y que funcione ya.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675799" y="7090767"/>
            <a:ext cx="13278803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 cuando descubres una tecnología que se pega en la piel, funciona sola y acompaña a tu cuerpo durante horas… tu cerebro dice: '¡Por fin algo hecho para mí!'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675799" y="7433786"/>
            <a:ext cx="13278803" cy="507802"/>
          </a:xfrm>
          <a:prstGeom prst="roundRect">
            <a:avLst>
              <a:gd name="adj" fmla="val 19466"/>
            </a:avLst>
          </a:prstGeom>
          <a:solidFill>
            <a:srgbClr val="CCE6D1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74" y="7586782"/>
            <a:ext cx="205859" cy="16466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101209" y="7570946"/>
            <a:ext cx="8591788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Hoy no estás aquí para escuchar productos. Estás aquí para liberarte de la versión cansada de ti mismo."</a:t>
            </a:r>
            <a:endParaRPr lang="en-US" sz="12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544711"/>
            <a:ext cx="5037415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✨</a:t>
            </a:r>
            <a:r>
              <a:rPr lang="en-US" sz="14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2. VERSIÓN ELEGANTE (estilo Apple, minimalista)</a:t>
            </a:r>
            <a:endParaRPr lang="en-US" sz="1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61" y="1174313"/>
            <a:ext cx="4253389" cy="42533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33592" y="2342555"/>
            <a:ext cx="7011948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"Vivimos en una época donde lo simple es lo más poderoso. El bienestar debería ser intuitivo, natural, sin ruido, sin esfuerzo. Una solución que se integra a tu día sin pedirte nada a cambio.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833592" y="3367802"/>
            <a:ext cx="7011948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Hoy hablamos de una tecnología silenciosa, inteligente, que libera bienestar mientras tú vives tu vida. Nada que tragar, nada que recordar, nada que complicar.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92361" y="5817513"/>
            <a:ext cx="13045678" cy="1281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Solo un gesto simple… y horas de equilibrio, energía y calma.</a:t>
            </a:r>
            <a:endParaRPr lang="en-US" sz="4000" dirty="0"/>
          </a:p>
        </p:txBody>
      </p:sp>
      <p:sp>
        <p:nvSpPr>
          <p:cNvPr id="7" name="Text 4"/>
          <p:cNvSpPr/>
          <p:nvPr/>
        </p:nvSpPr>
        <p:spPr>
          <a:xfrm>
            <a:off x="792361" y="7321629"/>
            <a:ext cx="6868120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Bienvenido a un nuevo estándar de bienestar."</a:t>
            </a:r>
            <a:endParaRPr lang="en-US" sz="2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846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18924"/>
            <a:ext cx="1291078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Las personas no toman decisiones por lógica si no por emociones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793790" y="3553182"/>
            <a:ext cx="635079" cy="1174909"/>
          </a:xfrm>
          <a:prstGeom prst="roundRect">
            <a:avLst>
              <a:gd name="adj" fmla="val 360023"/>
            </a:avLst>
          </a:prstGeom>
          <a:solidFill>
            <a:srgbClr val="E8F3E8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267" y="4021574"/>
            <a:ext cx="238125" cy="23812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87579" y="3711892"/>
            <a:ext cx="122490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cerebro reptiliano</a:t>
            </a:r>
            <a:endParaRPr lang="en-US" sz="1250" dirty="0"/>
          </a:p>
        </p:txBody>
      </p:sp>
      <p:sp>
        <p:nvSpPr>
          <p:cNvPr id="7" name="Text 3"/>
          <p:cNvSpPr/>
          <p:nvPr/>
        </p:nvSpPr>
        <p:spPr>
          <a:xfrm>
            <a:off x="1587579" y="4061222"/>
            <a:ext cx="1224903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Este es el cerebro más antiguo y primitivo, responsable de las funciones básicas de supervivencia como la respiración, la temperatura corporal y el ritmo cardíaco. También controla los instintos y las respuestas automáticas de "lucha o huida".</a:t>
            </a:r>
            <a:endParaRPr lang="en-US" sz="1250" dirty="0"/>
          </a:p>
        </p:txBody>
      </p:sp>
      <p:sp>
        <p:nvSpPr>
          <p:cNvPr id="8" name="Shape 4"/>
          <p:cNvSpPr/>
          <p:nvPr/>
        </p:nvSpPr>
        <p:spPr>
          <a:xfrm>
            <a:off x="793790" y="4886801"/>
            <a:ext cx="635079" cy="1174909"/>
          </a:xfrm>
          <a:prstGeom prst="roundRect">
            <a:avLst>
              <a:gd name="adj" fmla="val 360023"/>
            </a:avLst>
          </a:prstGeom>
          <a:solidFill>
            <a:srgbClr val="E8F3E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267" y="5355193"/>
            <a:ext cx="238125" cy="23812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87579" y="5045512"/>
            <a:ext cx="122490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sistema limbico</a:t>
            </a:r>
            <a:endParaRPr lang="en-US" sz="1250" dirty="0"/>
          </a:p>
        </p:txBody>
      </p:sp>
      <p:sp>
        <p:nvSpPr>
          <p:cNvPr id="11" name="Text 6"/>
          <p:cNvSpPr/>
          <p:nvPr/>
        </p:nvSpPr>
        <p:spPr>
          <a:xfrm>
            <a:off x="1587579" y="5394841"/>
            <a:ext cx="1224903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Ubicado por encima del cerebro reptiliano, el sistema límbico está asociado con las emociones, la memoria y la motivación. Es donde se procesan sentimientos como el amor, el miedo y la alegría.</a:t>
            </a:r>
            <a:endParaRPr lang="en-US" sz="1250" dirty="0"/>
          </a:p>
        </p:txBody>
      </p:sp>
      <p:sp>
        <p:nvSpPr>
          <p:cNvPr id="12" name="Shape 7"/>
          <p:cNvSpPr/>
          <p:nvPr/>
        </p:nvSpPr>
        <p:spPr>
          <a:xfrm>
            <a:off x="793790" y="6220420"/>
            <a:ext cx="635079" cy="1174909"/>
          </a:xfrm>
          <a:prstGeom prst="roundRect">
            <a:avLst>
              <a:gd name="adj" fmla="val 360023"/>
            </a:avLst>
          </a:prstGeom>
          <a:solidFill>
            <a:srgbClr val="E8F3E8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2267" y="6688812"/>
            <a:ext cx="238125" cy="23812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87579" y="6379131"/>
            <a:ext cx="122490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neocortex</a:t>
            </a:r>
            <a:endParaRPr lang="en-US" sz="1250" dirty="0"/>
          </a:p>
        </p:txBody>
      </p:sp>
      <p:sp>
        <p:nvSpPr>
          <p:cNvPr id="15" name="Text 9"/>
          <p:cNvSpPr/>
          <p:nvPr/>
        </p:nvSpPr>
        <p:spPr>
          <a:xfrm>
            <a:off x="1587579" y="6728460"/>
            <a:ext cx="1224903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parte más nueva y evolucionada del cerebro, el neocórtex, es responsable del pensamiento racional, el lenguaje, la percepción sensorial y la toma de decisiones complejas. Nos permite la creatividad, la planificación y el auto-conocimiento.</a:t>
            </a:r>
            <a:endParaRPr lang="en-US" sz="12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357" y="520660"/>
            <a:ext cx="4178260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😂</a:t>
            </a:r>
            <a:r>
              <a:rPr lang="en-US" sz="12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3. VERSIÓN DIVERTIDA (ligera, humana, cercana)</a:t>
            </a:r>
            <a:endParaRPr lang="en-US" sz="1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57" y="966668"/>
            <a:ext cx="8525113" cy="51150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357" y="6220063"/>
            <a:ext cx="13115687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"Seamos honestos: la mayoría queremos cuidarnos… pero nos da pereza. Tomar pastillas, medir dosis, estar pendiente de horarios… ufff, no gracias.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757357" y="6604516"/>
            <a:ext cx="13115687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Por eso cuando conoces algo que solo tienes que pegar y listo, el cerebro dice: '¡Gracias! ¡Por fin alguien que me entiende!'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941903" y="7173516"/>
            <a:ext cx="12931140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Porque sí, queremos estar bien… pero también queremos vivir tranquilos. Y si puedo tener energía, dormir mejor, reducir estrés sin complicarme la vida… ¡Ponme dos!"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757357" y="6988969"/>
            <a:ext cx="15240" cy="984647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606981"/>
            <a:ext cx="9140904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🧠</a:t>
            </a:r>
            <a:r>
              <a:rPr lang="en-US" sz="195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4. VERSIÓN MISTERIOSA (estilo "lo que estás a punto de descubrir…")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1222415"/>
            <a:ext cx="130428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"Lo que estás a punto de ver no es un producto…</a:t>
            </a:r>
            <a:endParaRPr lang="en-US" sz="7800" dirty="0"/>
          </a:p>
        </p:txBody>
      </p:sp>
      <p:sp>
        <p:nvSpPr>
          <p:cNvPr id="6" name="Text 3"/>
          <p:cNvSpPr/>
          <p:nvPr/>
        </p:nvSpPr>
        <p:spPr>
          <a:xfrm>
            <a:off x="793790" y="4000857"/>
            <a:ext cx="69458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es un cambio de paradigma.</a:t>
            </a:r>
            <a:endParaRPr lang="en-US" sz="3900" dirty="0"/>
          </a:p>
        </p:txBody>
      </p:sp>
      <p:sp>
        <p:nvSpPr>
          <p:cNvPr id="7" name="Text 4"/>
          <p:cNvSpPr/>
          <p:nvPr/>
        </p:nvSpPr>
        <p:spPr>
          <a:xfrm>
            <a:off x="793790" y="4918591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F713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Una tecnología que trabaja mientras duermes, que actúa mientras ríes, que acompaña tu cuerpo mientras vives.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5935742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F713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Sin ruido, sin esfuerzo, sin fricción. Un puente entre tu piel y tu bienestar.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93790" y="6630353"/>
            <a:ext cx="130428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Hoy vas a descubrir algo diferente. Algo que no compites con lo que conoces… lo reemplaza."</a:t>
            </a:r>
            <a:endParaRPr lang="en-US" sz="31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81595"/>
            <a:ext cx="8912543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⚡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5. VERSIÓN CORTA DE 30 SEGUNDOS (para empezar Zooms rápido)</a:t>
            </a:r>
            <a:endParaRPr lang="en-US" sz="1950" dirty="0"/>
          </a:p>
        </p:txBody>
      </p:sp>
      <p:sp>
        <p:nvSpPr>
          <p:cNvPr id="3" name="Shape 1"/>
          <p:cNvSpPr/>
          <p:nvPr/>
        </p:nvSpPr>
        <p:spPr>
          <a:xfrm>
            <a:off x="793790" y="2996208"/>
            <a:ext cx="4215289" cy="2951678"/>
          </a:xfrm>
          <a:prstGeom prst="roundRect">
            <a:avLst>
              <a:gd name="adj" fmla="val 6052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319456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358158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98823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Enfoque en ti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992148" y="4479369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"Hoy no vengo a hablarte de productos, vengo a hablarte de ti: de tu energía, tu descanso, tu bienestar y de la forma más simple de mejorarlos.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2996208"/>
            <a:ext cx="4215408" cy="2951678"/>
          </a:xfrm>
          <a:prstGeom prst="roundRect">
            <a:avLst>
              <a:gd name="adj" fmla="val 6052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5405795" y="319456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9506" y="3358158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398823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Tecnología simple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5405795" y="4479369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Una tecnología que se pega a tu piel y se adapta a tu vida. No complica, no exige: funciona.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2996208"/>
            <a:ext cx="4215289" cy="2951678"/>
          </a:xfrm>
          <a:prstGeom prst="roundRect">
            <a:avLst>
              <a:gd name="adj" fmla="val 6052"/>
            </a:avLst>
          </a:prstGeom>
          <a:solidFill>
            <a:srgbClr val="E8F3E8"/>
          </a:solidFill>
          <a:ln/>
        </p:spPr>
      </p:sp>
      <p:sp>
        <p:nvSpPr>
          <p:cNvPr id="14" name="Shape 10"/>
          <p:cNvSpPr/>
          <p:nvPr/>
        </p:nvSpPr>
        <p:spPr>
          <a:xfrm>
            <a:off x="9819561" y="319456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3272" y="3358158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19561" y="398823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Nuevo nivel</a:t>
            </a:r>
            <a:endParaRPr lang="en-US" sz="2300" dirty="0"/>
          </a:p>
        </p:txBody>
      </p:sp>
      <p:sp>
        <p:nvSpPr>
          <p:cNvPr id="17" name="Text 12"/>
          <p:cNvSpPr/>
          <p:nvPr/>
        </p:nvSpPr>
        <p:spPr>
          <a:xfrm>
            <a:off x="9819561" y="4479369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Bienvenido a un nuevo nivel de bienestar."</a:t>
            </a:r>
            <a:endParaRPr lang="en-US" sz="15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638889"/>
            <a:ext cx="877681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🏆</a:t>
            </a:r>
            <a:r>
              <a:rPr lang="en-US" sz="155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6. VERSIÓN ÉPICA PARA GRANDES EVENTOS (estilo Tony Robbins / evento masivo)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1125022"/>
            <a:ext cx="13042821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800"/>
              </a:lnSpc>
              <a:buNone/>
            </a:pPr>
            <a:r>
              <a:rPr lang="en-US" sz="625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"Cada persona en esta sala tiene un sueño.</a:t>
            </a:r>
            <a:endParaRPr lang="en-US" sz="6250" dirty="0"/>
          </a:p>
        </p:txBody>
      </p:sp>
      <p:sp>
        <p:nvSpPr>
          <p:cNvPr id="6" name="Text 3"/>
          <p:cNvSpPr/>
          <p:nvPr/>
        </p:nvSpPr>
        <p:spPr>
          <a:xfrm>
            <a:off x="793790" y="3347918"/>
            <a:ext cx="13042821" cy="793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Pero no se puede construir un sueño desde el cansancio, desde el dolor, desde la ansiedad o el estrés.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793790" y="437971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F713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éxito empieza con un cuerpo fuerte, una mente clara y una energía que te sostenga.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48758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F713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Hoy te traigo algo creado exactamente para eso: una tecnología que libera bienestar mientras tú luchas por tus metas. Que te acompaña en tu ritmo, en tu trabajo, en tus batallas.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31915" y="5927646"/>
            <a:ext cx="12804696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Porque cuando tu cuerpo funciona… tu vida también. Hoy no te presentamos un parche. Hoy te presentamos tu nueva versión."</a:t>
            </a:r>
            <a:endParaRPr lang="en-US" sz="3100" dirty="0"/>
          </a:p>
        </p:txBody>
      </p:sp>
      <p:sp>
        <p:nvSpPr>
          <p:cNvPr id="10" name="Text 7"/>
          <p:cNvSpPr/>
          <p:nvPr/>
        </p:nvSpPr>
        <p:spPr>
          <a:xfrm>
            <a:off x="1031915" y="7158038"/>
            <a:ext cx="1280469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Próxima formación: Parte 3 y 4 – Disparadores emocionales y reptilianos integrados Y Disparadores lógicos (neocórtex)</a:t>
            </a:r>
            <a:endParaRPr lang="en-US" sz="1250" dirty="0"/>
          </a:p>
        </p:txBody>
      </p:sp>
      <p:sp>
        <p:nvSpPr>
          <p:cNvPr id="11" name="Shape 8"/>
          <p:cNvSpPr/>
          <p:nvPr/>
        </p:nvSpPr>
        <p:spPr>
          <a:xfrm>
            <a:off x="793790" y="5689521"/>
            <a:ext cx="22860" cy="1901190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2949"/>
            <a:ext cx="9929336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Formación recomienda parches a la mente y no a la gente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793790" y="1500426"/>
            <a:ext cx="835914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0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78925"/>
            <a:ext cx="3949065" cy="23693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499402" y="1500426"/>
            <a:ext cx="434471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793790" y="4560689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1 – "Véndele a la mente y no a la gente aplicado a One More"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93790" y="5002411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2 – Speech de apertura emocional (alto impacto)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93790" y="5444133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3️⃣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3 – Disparadores emocionales y reptilianos integrados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93790" y="5885855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4 – Disparadores lógicos (neocórtex)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793790" y="6327577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5️⃣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5 – Cierre maestro neuroventas (3 versiones)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793790" y="6769298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6 – Mensaje para WhatsApp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793790" y="7211020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7 – Script de 60 segundos estilo TikTok/Instagram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4479"/>
            <a:ext cx="497645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PARTE 1 — APERTURA EMOCIONAL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209913"/>
            <a:ext cx="130428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mente compra por </a:t>
            </a:r>
            <a:r>
              <a:rPr lang="en-US" sz="78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emoción</a:t>
            </a:r>
            <a:r>
              <a:rPr lang="en-US" sz="7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…</a:t>
            </a:r>
            <a:endParaRPr lang="en-US" sz="7800" dirty="0"/>
          </a:p>
        </p:txBody>
      </p:sp>
      <p:sp>
        <p:nvSpPr>
          <p:cNvPr id="4" name="Text 2"/>
          <p:cNvSpPr/>
          <p:nvPr/>
        </p:nvSpPr>
        <p:spPr>
          <a:xfrm>
            <a:off x="793790" y="3988356"/>
            <a:ext cx="58427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 lo justifica con lógica.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93790" y="4906089"/>
            <a:ext cx="13042821" cy="1143476"/>
          </a:xfrm>
          <a:prstGeom prst="roundRect">
            <a:avLst>
              <a:gd name="adj" fmla="val 15621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992148" y="5104448"/>
            <a:ext cx="493633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95% de las decisiones son inconscientes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2148" y="5533668"/>
            <a:ext cx="126461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Los parches funcionan porque conectan con el cerebro reptil: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6451402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Evitan dolor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6845975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Ahorran esfuerzo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7240548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Dan bienestar inmediato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6451402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Reducen estrés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6845975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Protegen al cuerpo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7936" y="431721"/>
            <a:ext cx="2645807" cy="159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0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 DISPARADOR #1: EVITAR EL DOLOR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27936" y="744022"/>
            <a:ext cx="4181594" cy="440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¿Qué quiere el cerebro?</a:t>
            </a:r>
            <a:endParaRPr lang="en-US" sz="2750" dirty="0"/>
          </a:p>
        </p:txBody>
      </p:sp>
      <p:sp>
        <p:nvSpPr>
          <p:cNvPr id="4" name="Text 2"/>
          <p:cNvSpPr/>
          <p:nvPr/>
        </p:nvSpPr>
        <p:spPr>
          <a:xfrm>
            <a:off x="627936" y="1337072"/>
            <a:ext cx="255103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Evitar dolor YA.</a:t>
            </a:r>
            <a:endParaRPr lang="en-US" sz="2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6" y="1808917"/>
            <a:ext cx="8163639" cy="489811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80931" y="6936581"/>
            <a:ext cx="13221533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emoción dominante del ser humano es huir del malestar.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627936" y="6821805"/>
            <a:ext cx="15240" cy="433507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Shape 5"/>
          <p:cNvSpPr/>
          <p:nvPr/>
        </p:nvSpPr>
        <p:spPr>
          <a:xfrm>
            <a:off x="627936" y="7370088"/>
            <a:ext cx="6636187" cy="453747"/>
          </a:xfrm>
          <a:prstGeom prst="roundRect">
            <a:avLst>
              <a:gd name="adj" fmla="val 16122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12696" y="7370088"/>
            <a:ext cx="60960" cy="453747"/>
          </a:xfrm>
          <a:prstGeom prst="roundRect">
            <a:avLst>
              <a:gd name="adj" fmla="val 150659"/>
            </a:avLst>
          </a:prstGeom>
          <a:solidFill>
            <a:srgbClr val="438951"/>
          </a:solidFill>
          <a:ln/>
        </p:spPr>
      </p:sp>
      <p:sp>
        <p:nvSpPr>
          <p:cNvPr id="10" name="Text 7"/>
          <p:cNvSpPr/>
          <p:nvPr/>
        </p:nvSpPr>
        <p:spPr>
          <a:xfrm>
            <a:off x="790932" y="7487364"/>
            <a:ext cx="6355913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"Con un parche puedes ayudar a tu cuerpo sin pastillas y sin dañar tu estómago."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7366159" y="7370088"/>
            <a:ext cx="6636306" cy="453747"/>
          </a:xfrm>
          <a:prstGeom prst="roundRect">
            <a:avLst>
              <a:gd name="adj" fmla="val 16122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350919" y="7370088"/>
            <a:ext cx="60960" cy="453747"/>
          </a:xfrm>
          <a:prstGeom prst="roundRect">
            <a:avLst>
              <a:gd name="adj" fmla="val 150659"/>
            </a:avLst>
          </a:prstGeom>
          <a:solidFill>
            <a:srgbClr val="438951"/>
          </a:solidFill>
          <a:ln/>
        </p:spPr>
      </p:sp>
      <p:sp>
        <p:nvSpPr>
          <p:cNvPr id="13" name="Text 10"/>
          <p:cNvSpPr/>
          <p:nvPr/>
        </p:nvSpPr>
        <p:spPr>
          <a:xfrm>
            <a:off x="7529155" y="7487364"/>
            <a:ext cx="6356032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"Se siente alivio y bienestar sin complicarte."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627936" y="7938611"/>
            <a:ext cx="13374529" cy="163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0314"/>
            <a:ext cx="615684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8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 DISPARADOR #2: ENERGÍA Y SUPERVIVENCIA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793790" y="987981"/>
            <a:ext cx="9672757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cuerpo quiere </a:t>
            </a:r>
            <a:r>
              <a:rPr lang="en-US" sz="37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energía</a:t>
            </a:r>
            <a:r>
              <a:rPr lang="en-US" sz="3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para sobrevivir.</a:t>
            </a:r>
            <a:endParaRPr lang="en-US" sz="3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71926"/>
            <a:ext cx="5335310" cy="533531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77645" y="2983468"/>
            <a:ext cx="5400556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Los productos transdérmicos apoyan: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877645" y="3525322"/>
            <a:ext cx="6966466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Energía estable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877645" y="3908227"/>
            <a:ext cx="6966466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Menos cansancio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877645" y="4291132"/>
            <a:ext cx="6966466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Mejor rendimiento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877645" y="4674037"/>
            <a:ext cx="6966466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Bienestar al instante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877645" y="5203031"/>
            <a:ext cx="6966466" cy="1268968"/>
          </a:xfrm>
          <a:prstGeom prst="roundRect">
            <a:avLst>
              <a:gd name="adj" fmla="val 13373"/>
            </a:avLst>
          </a:prstGeom>
          <a:solidFill>
            <a:srgbClr val="CCE6D1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121" y="5499021"/>
            <a:ext cx="294561" cy="23562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549158" y="5438537"/>
            <a:ext cx="6106478" cy="769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 "Tu cuerpo quiere funcionar bien. Dale lo que necesita sin esfuerzo."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7333"/>
            <a:ext cx="4552236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DISPARADOR #3: SIMPLICIDAD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182767"/>
            <a:ext cx="12021026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mente ama lo </a:t>
            </a:r>
            <a:r>
              <a:rPr lang="en-US" sz="78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simple</a:t>
            </a:r>
            <a:r>
              <a:rPr lang="en-US" sz="7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.</a:t>
            </a:r>
            <a:endParaRPr lang="en-US" sz="7800" dirty="0"/>
          </a:p>
        </p:txBody>
      </p:sp>
      <p:sp>
        <p:nvSpPr>
          <p:cNvPr id="4" name="Text 2"/>
          <p:cNvSpPr/>
          <p:nvPr/>
        </p:nvSpPr>
        <p:spPr>
          <a:xfrm>
            <a:off x="793790" y="2720816"/>
            <a:ext cx="433732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cerebro reptil odia:</a:t>
            </a:r>
            <a:endParaRPr lang="en-US" sz="3100" dirty="0"/>
          </a:p>
        </p:txBody>
      </p:sp>
      <p:sp>
        <p:nvSpPr>
          <p:cNvPr id="5" name="Shape 3"/>
          <p:cNvSpPr/>
          <p:nvPr/>
        </p:nvSpPr>
        <p:spPr>
          <a:xfrm>
            <a:off x="793790" y="3514606"/>
            <a:ext cx="6422231" cy="714494"/>
          </a:xfrm>
          <a:prstGeom prst="roundRect">
            <a:avLst>
              <a:gd name="adj" fmla="val 25001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992148" y="371296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Esfuerzos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7414379" y="3514606"/>
            <a:ext cx="6422231" cy="714494"/>
          </a:xfrm>
          <a:prstGeom prst="roundRect">
            <a:avLst>
              <a:gd name="adj" fmla="val 25001"/>
            </a:avLst>
          </a:prstGeom>
          <a:solidFill>
            <a:srgbClr val="E8F3E8"/>
          </a:solidFill>
          <a:ln/>
        </p:spPr>
      </p:sp>
      <p:sp>
        <p:nvSpPr>
          <p:cNvPr id="8" name="Text 6"/>
          <p:cNvSpPr/>
          <p:nvPr/>
        </p:nvSpPr>
        <p:spPr>
          <a:xfrm>
            <a:off x="7612737" y="371296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Procesos largos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793790" y="4427458"/>
            <a:ext cx="6422231" cy="714494"/>
          </a:xfrm>
          <a:prstGeom prst="roundRect">
            <a:avLst>
              <a:gd name="adj" fmla="val 25001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992148" y="4625816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Leerse etiquetas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7414379" y="4427458"/>
            <a:ext cx="6422231" cy="714494"/>
          </a:xfrm>
          <a:prstGeom prst="roundRect">
            <a:avLst>
              <a:gd name="adj" fmla="val 25001"/>
            </a:avLst>
          </a:prstGeom>
          <a:solidFill>
            <a:srgbClr val="E8F3E8"/>
          </a:solidFill>
          <a:ln/>
        </p:spPr>
      </p:sp>
      <p:sp>
        <p:nvSpPr>
          <p:cNvPr id="12" name="Text 10"/>
          <p:cNvSpPr/>
          <p:nvPr/>
        </p:nvSpPr>
        <p:spPr>
          <a:xfrm>
            <a:off x="7612737" y="4625816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Calcular dosis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93790" y="5464343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719882"/>
            <a:ext cx="6521410" cy="793790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992148" y="6712029"/>
            <a:ext cx="3035141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➡️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"Lo pegas y listo."</a:t>
            </a:r>
            <a:endParaRPr lang="en-US" sz="230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719882"/>
            <a:ext cx="6521410" cy="793790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7513558" y="6712029"/>
            <a:ext cx="6124694" cy="751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➡️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"Tecnología que funciona sola mientras sigues con tu vida."</a:t>
            </a:r>
            <a:endParaRPr lang="en-US" sz="2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358" y="531019"/>
            <a:ext cx="2265402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2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DISPARADOR #4: TRIBU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772358" y="784860"/>
            <a:ext cx="6083975" cy="392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gente quiere </a:t>
            </a:r>
            <a:r>
              <a:rPr lang="en-US" sz="24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pertenecer</a:t>
            </a: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a un grupo.</a:t>
            </a:r>
            <a:endParaRPr lang="en-US" sz="2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8" y="1365409"/>
            <a:ext cx="8505587" cy="510325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2358" y="6735366"/>
            <a:ext cx="1882735" cy="235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Cuando dices: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72358" y="7096125"/>
            <a:ext cx="6389727" cy="266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"Somos miles usándolo cada día."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772358" y="7475220"/>
            <a:ext cx="6389727" cy="266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"Tenemos una comunidad que apoya y acompaña."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7475934" y="6760012"/>
            <a:ext cx="6389727" cy="944166"/>
          </a:xfrm>
          <a:prstGeom prst="roundRect">
            <a:avLst>
              <a:gd name="adj" fmla="val 11965"/>
            </a:avLst>
          </a:prstGeom>
          <a:solidFill>
            <a:srgbClr val="CCE6D1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426" y="6934914"/>
            <a:ext cx="235268" cy="18823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62186" y="6916817"/>
            <a:ext cx="1882735" cy="235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cerebro piensa: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7962186" y="7277576"/>
            <a:ext cx="5777984" cy="250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otros lo usan, debe funcionar."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1705"/>
            <a:ext cx="7418189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DISPARADOR #5: MIEDO A PERDER (LOSS AVERSION)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877139"/>
            <a:ext cx="130428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miedo a perder pesa </a:t>
            </a:r>
            <a:r>
              <a:rPr lang="en-US" sz="53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 veces más</a:t>
            </a: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que ganar.</a:t>
            </a:r>
            <a:endParaRPr lang="en-US" sz="5350" dirty="0"/>
          </a:p>
        </p:txBody>
      </p:sp>
      <p:sp>
        <p:nvSpPr>
          <p:cNvPr id="4" name="Shape 2"/>
          <p:cNvSpPr/>
          <p:nvPr/>
        </p:nvSpPr>
        <p:spPr>
          <a:xfrm>
            <a:off x="793790" y="4184094"/>
            <a:ext cx="6422231" cy="1469112"/>
          </a:xfrm>
          <a:prstGeom prst="roundRect">
            <a:avLst>
              <a:gd name="adj" fmla="val 7469"/>
            </a:avLst>
          </a:prstGeom>
          <a:solidFill>
            <a:srgbClr val="FAFFFA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4161234"/>
            <a:ext cx="6422231" cy="91440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6" name="Shape 4"/>
          <p:cNvSpPr/>
          <p:nvPr/>
        </p:nvSpPr>
        <p:spPr>
          <a:xfrm>
            <a:off x="3707249" y="3886438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438951"/>
          </a:solidFill>
          <a:ln/>
        </p:spPr>
      </p:sp>
      <p:sp>
        <p:nvSpPr>
          <p:cNvPr id="7" name="Text 5"/>
          <p:cNvSpPr/>
          <p:nvPr/>
        </p:nvSpPr>
        <p:spPr>
          <a:xfrm>
            <a:off x="3885843" y="4035266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1015008" y="4680228"/>
            <a:ext cx="5979795" cy="751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👉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"Si esperas, sigues igual. Si empiezas hoy, mejoras ya."</a:t>
            </a:r>
            <a:endParaRPr lang="en-US" sz="2300" dirty="0"/>
          </a:p>
        </p:txBody>
      </p:sp>
      <p:sp>
        <p:nvSpPr>
          <p:cNvPr id="9" name="Shape 7"/>
          <p:cNvSpPr/>
          <p:nvPr/>
        </p:nvSpPr>
        <p:spPr>
          <a:xfrm>
            <a:off x="7414379" y="4184094"/>
            <a:ext cx="6422231" cy="1469112"/>
          </a:xfrm>
          <a:prstGeom prst="roundRect">
            <a:avLst>
              <a:gd name="adj" fmla="val 7469"/>
            </a:avLst>
          </a:prstGeom>
          <a:solidFill>
            <a:srgbClr val="FAFFFA"/>
          </a:solidFill>
          <a:ln/>
        </p:spPr>
      </p:sp>
      <p:sp>
        <p:nvSpPr>
          <p:cNvPr id="10" name="Shape 8"/>
          <p:cNvSpPr/>
          <p:nvPr/>
        </p:nvSpPr>
        <p:spPr>
          <a:xfrm>
            <a:off x="7414379" y="4161234"/>
            <a:ext cx="6422231" cy="91440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1" name="Shape 9"/>
          <p:cNvSpPr/>
          <p:nvPr/>
        </p:nvSpPr>
        <p:spPr>
          <a:xfrm>
            <a:off x="10327838" y="3886438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438951"/>
          </a:solidFill>
          <a:ln/>
        </p:spPr>
      </p:sp>
      <p:sp>
        <p:nvSpPr>
          <p:cNvPr id="12" name="Text 10"/>
          <p:cNvSpPr/>
          <p:nvPr/>
        </p:nvSpPr>
        <p:spPr>
          <a:xfrm>
            <a:off x="10506432" y="4035266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35597" y="4680228"/>
            <a:ext cx="5979795" cy="751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👉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"No arriesgas nada, pero puedes ganar bienestar."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091446" y="6174105"/>
            <a:ext cx="615315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Esto dispara acción inmediata.</a:t>
            </a:r>
            <a:endParaRPr lang="en-US" sz="3100" dirty="0"/>
          </a:p>
        </p:txBody>
      </p:sp>
      <p:sp>
        <p:nvSpPr>
          <p:cNvPr id="15" name="Shape 13"/>
          <p:cNvSpPr/>
          <p:nvPr/>
        </p:nvSpPr>
        <p:spPr>
          <a:xfrm>
            <a:off x="793790" y="5876449"/>
            <a:ext cx="22860" cy="1091446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1830</Words>
  <Application>Microsoft Macintosh PowerPoint</Application>
  <PresentationFormat>Personalizado</PresentationFormat>
  <Paragraphs>177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Fraunces Extra Bold</vt:lpstr>
      <vt:lpstr>Arial</vt:lpstr>
      <vt:lpstr>Nobile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Mac</cp:lastModifiedBy>
  <cp:revision>2</cp:revision>
  <dcterms:created xsi:type="dcterms:W3CDTF">2025-12-04T19:41:19Z</dcterms:created>
  <dcterms:modified xsi:type="dcterms:W3CDTF">2025-12-04T21:31:54Z</dcterms:modified>
</cp:coreProperties>
</file>