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notesMasterIdLst>
    <p:notesMasterId r:id="rId23"/>
  </p:notesMasterIdLst>
  <p:sldSz cx="14630400" cy="8229600"/>
  <p:notesSz cx="8229600" cy="14630400"/>
  <p:embeddedFontLst>
    <p:embeddedFont>
      <p:font typeface="Fraunces Extra Bold"/>
      <p:regular r:id="rId28"/>
    </p:embeddedFont>
    <p:embeddedFont>
      <p:font typeface="Fraunces Extra Bold"/>
      <p:regular r:id="rId29"/>
    </p:embeddedFont>
    <p:embeddedFont>
      <p:font typeface="Nobile"/>
      <p:regular r:id="rId30"/>
    </p:embeddedFont>
    <p:embeddedFont>
      <p:font typeface="Nobile"/>
      <p:regular r:id="rId31"/>
    </p:embeddedFont>
    <p:embeddedFont>
      <p:font typeface="Nobile"/>
      <p:regular r:id="rId32"/>
    </p:embeddedFont>
    <p:embeddedFont>
      <p:font typeface="Nobile"/>
      <p:regular r:id="rId33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28" Type="http://schemas.openxmlformats.org/officeDocument/2006/relationships/font" Target="fonts/font1.fntdata"/><Relationship Id="rId29" Type="http://schemas.openxmlformats.org/officeDocument/2006/relationships/font" Target="fonts/font2.fntdata"/><Relationship Id="rId30" Type="http://schemas.openxmlformats.org/officeDocument/2006/relationships/font" Target="fonts/font3.fntdata"/><Relationship Id="rId31" Type="http://schemas.openxmlformats.org/officeDocument/2006/relationships/font" Target="fonts/font4.fntdata"/><Relationship Id="rId32" Type="http://schemas.openxmlformats.org/officeDocument/2006/relationships/font" Target="fonts/font5.fntdata"/><Relationship Id="rId33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slideLayout" Target="../slideLayouts/slideLayout16.xml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slideLayout" Target="../slideLayouts/slideLayout19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image" Target="../media/image-19-2.png"/><Relationship Id="rId3" Type="http://schemas.openxmlformats.org/officeDocument/2006/relationships/slideLayout" Target="../slideLayouts/slideLayout20.xml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slideLayout" Target="../slideLayouts/slideLayout2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1-1.png"/><Relationship Id="rId2" Type="http://schemas.openxmlformats.org/officeDocument/2006/relationships/slideLayout" Target="../slideLayouts/slideLayout22.xml"/><Relationship Id="rId3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321243"/>
            <a:ext cx="7556421" cy="2495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🧨</a:t>
            </a:r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PARTE 3 – STORYTELLING NEUROVENTAS POR PRODUCTO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5114449"/>
            <a:ext cx="7556421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Objetivo: activar emoción (cerebro reptil), conectar con deseo, y justificar con lógica (neocórtex).</a:t>
            </a:r>
            <a:endParaRPr lang="en-US" sz="19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4809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99485"/>
            <a:ext cx="5608320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🔥</a:t>
            </a:r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9. STORYTELLING COLÁGENO PARCHES</a:t>
            </a:r>
            <a:endParaRPr lang="en-US" sz="1950" dirty="0"/>
          </a:p>
        </p:txBody>
      </p:sp>
      <p:sp>
        <p:nvSpPr>
          <p:cNvPr id="4" name="Text 1"/>
          <p:cNvSpPr/>
          <p:nvPr/>
        </p:nvSpPr>
        <p:spPr>
          <a:xfrm>
            <a:off x="793790" y="3896558"/>
            <a:ext cx="5660588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Piel, firmeza, articulaciones</a:t>
            </a:r>
            <a:endParaRPr lang="en-US" sz="3100" dirty="0"/>
          </a:p>
        </p:txBody>
      </p:sp>
      <p:sp>
        <p:nvSpPr>
          <p:cNvPr id="5" name="Text 2"/>
          <p:cNvSpPr/>
          <p:nvPr/>
        </p:nvSpPr>
        <p:spPr>
          <a:xfrm>
            <a:off x="1091446" y="4913590"/>
            <a:ext cx="5981700" cy="15878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"El tiempo pasa para todos, pero no debería reflejarse en tu piel ni en tus articulaciones tan rápido. La piel pierde firmeza en silencio… hasta que un día la notas."</a:t>
            </a:r>
            <a:endParaRPr lang="en-US" sz="1950" dirty="0"/>
          </a:p>
        </p:txBody>
      </p:sp>
      <p:sp>
        <p:nvSpPr>
          <p:cNvPr id="6" name="Shape 3"/>
          <p:cNvSpPr/>
          <p:nvPr/>
        </p:nvSpPr>
        <p:spPr>
          <a:xfrm>
            <a:off x="793790" y="4913590"/>
            <a:ext cx="22860" cy="1587818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7" name="Text 4"/>
          <p:cNvSpPr/>
          <p:nvPr/>
        </p:nvSpPr>
        <p:spPr>
          <a:xfrm>
            <a:off x="7564874" y="4868942"/>
            <a:ext cx="6279356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"El parche de colágeno alimenta tu piel desde donde lo necesita y apoya fibras y tejidos que con los años pierden fuerza."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7564874" y="6238399"/>
            <a:ext cx="6279356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"Es cuidado sin complicaciones. Belleza sin rituales interminables."</a:t>
            </a:r>
            <a:endParaRPr lang="en-US" sz="19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1197412"/>
            <a:ext cx="13042821" cy="24807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9750"/>
              </a:lnSpc>
              <a:buNone/>
            </a:pPr>
            <a:r>
              <a:rPr lang="en-US" sz="78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Parte 4 – CIERRES DE VENTA</a:t>
            </a:r>
            <a:endParaRPr lang="en-US" sz="7800" dirty="0"/>
          </a:p>
        </p:txBody>
      </p:sp>
      <p:sp>
        <p:nvSpPr>
          <p:cNvPr id="5" name="Text 2"/>
          <p:cNvSpPr/>
          <p:nvPr/>
        </p:nvSpPr>
        <p:spPr>
          <a:xfrm>
            <a:off x="793790" y="3975854"/>
            <a:ext cx="531387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NIVEL HOLLYWOOD</a:t>
            </a:r>
            <a:endParaRPr lang="en-US" sz="3900" dirty="0"/>
          </a:p>
        </p:txBody>
      </p:sp>
      <p:sp>
        <p:nvSpPr>
          <p:cNvPr id="6" name="Text 3"/>
          <p:cNvSpPr/>
          <p:nvPr/>
        </p:nvSpPr>
        <p:spPr>
          <a:xfrm>
            <a:off x="793790" y="4675227"/>
            <a:ext cx="13042821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neuroventas puras, basados en los principios de "Véndele a la mente y no a la gente" y adaptados al estilo One More, completamente legales y sin mencionar nada médico.</a:t>
            </a:r>
            <a:endParaRPr lang="en-US" sz="1950" dirty="0"/>
          </a:p>
        </p:txBody>
      </p:sp>
      <p:sp>
        <p:nvSpPr>
          <p:cNvPr id="7" name="Shape 4"/>
          <p:cNvSpPr/>
          <p:nvPr/>
        </p:nvSpPr>
        <p:spPr>
          <a:xfrm>
            <a:off x="793790" y="5692347"/>
            <a:ext cx="13042821" cy="32385"/>
          </a:xfrm>
          <a:prstGeom prst="rect">
            <a:avLst/>
          </a:prstGeom>
          <a:solidFill>
            <a:srgbClr val="405449">
              <a:alpha val="50000"/>
            </a:srgbClr>
          </a:solidFill>
          <a:ln/>
        </p:spPr>
      </p:sp>
      <p:sp>
        <p:nvSpPr>
          <p:cNvPr id="8" name="Text 5"/>
          <p:cNvSpPr/>
          <p:nvPr/>
        </p:nvSpPr>
        <p:spPr>
          <a:xfrm>
            <a:off x="793790" y="6022300"/>
            <a:ext cx="13042821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Son 10 cierres poderosísimos, cada uno activando un disparador diferente: reptiliano, emocional, lógico, de pérdida, de urgencia, de autoridad, de simplicidad, etc.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793790" y="6721912"/>
            <a:ext cx="674667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Listos para usar en Zoom, WhatsApp y reuniones 1 a 1.</a:t>
            </a:r>
            <a:endParaRPr lang="en-US" sz="19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29797"/>
            <a:ext cx="2480905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🔥</a:t>
            </a:r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CIERRE 1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790" y="1845231"/>
            <a:ext cx="8745022" cy="855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700"/>
              </a:lnSpc>
              <a:buNone/>
            </a:pPr>
            <a:r>
              <a:rPr lang="en-US" sz="53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EL CIERRE REPTILIANO</a:t>
            </a:r>
            <a:endParaRPr lang="en-US" sz="5350" dirty="0"/>
          </a:p>
        </p:txBody>
      </p:sp>
      <p:sp>
        <p:nvSpPr>
          <p:cNvPr id="4" name="Text 2"/>
          <p:cNvSpPr/>
          <p:nvPr/>
        </p:nvSpPr>
        <p:spPr>
          <a:xfrm>
            <a:off x="793790" y="2998708"/>
            <a:ext cx="130428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50" i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(el más poderoso)</a:t>
            </a:r>
            <a:endParaRPr lang="en-US" sz="1950" dirty="0"/>
          </a:p>
        </p:txBody>
      </p:sp>
      <p:sp>
        <p:nvSpPr>
          <p:cNvPr id="5" name="Shape 3"/>
          <p:cNvSpPr/>
          <p:nvPr/>
        </p:nvSpPr>
        <p:spPr>
          <a:xfrm>
            <a:off x="793790" y="3718053"/>
            <a:ext cx="13042821" cy="32385"/>
          </a:xfrm>
          <a:prstGeom prst="rect">
            <a:avLst/>
          </a:prstGeom>
          <a:solidFill>
            <a:srgbClr val="405449">
              <a:alpha val="50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1091446" y="4271248"/>
            <a:ext cx="12745164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"Tu cuerpo ya te está hablando. La pregunta es: ¿lo vas a escuchar hoy… o vas a esperar a que te grite?"</a:t>
            </a:r>
            <a:endParaRPr lang="en-US" sz="2300" dirty="0"/>
          </a:p>
        </p:txBody>
      </p:sp>
      <p:sp>
        <p:nvSpPr>
          <p:cNvPr id="7" name="Shape 5"/>
          <p:cNvSpPr/>
          <p:nvPr/>
        </p:nvSpPr>
        <p:spPr>
          <a:xfrm>
            <a:off x="793790" y="3973592"/>
            <a:ext cx="22860" cy="1339453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8" name="Text 6"/>
          <p:cNvSpPr/>
          <p:nvPr/>
        </p:nvSpPr>
        <p:spPr>
          <a:xfrm>
            <a:off x="793790" y="5536287"/>
            <a:ext cx="130428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50" b="1" dirty="0">
                <a:solidFill>
                  <a:srgbClr val="438951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"Comienza ahora. Tu bienestar no puede esperar."</a:t>
            </a:r>
            <a:endParaRPr lang="en-US" sz="1950" dirty="0"/>
          </a:p>
        </p:txBody>
      </p:sp>
      <p:sp>
        <p:nvSpPr>
          <p:cNvPr id="9" name="Shape 7"/>
          <p:cNvSpPr/>
          <p:nvPr/>
        </p:nvSpPr>
        <p:spPr>
          <a:xfrm>
            <a:off x="793790" y="6156484"/>
            <a:ext cx="13042821" cy="843201"/>
          </a:xfrm>
          <a:prstGeom prst="roundRect">
            <a:avLst>
              <a:gd name="adj" fmla="val 21184"/>
            </a:avLst>
          </a:prstGeom>
          <a:solidFill>
            <a:srgbClr val="CCE6D1"/>
          </a:solidFill>
          <a:ln/>
        </p:spPr>
      </p:sp>
      <p:pic>
        <p:nvPicPr>
          <p:cNvPr id="10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2148" y="6444139"/>
            <a:ext cx="248007" cy="198358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1438513" y="6404372"/>
            <a:ext cx="1219973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Dispara supervivencia → decisión inmediata.</a:t>
            </a:r>
            <a:endParaRPr lang="en-US" sz="15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2690336"/>
            <a:ext cx="13042821" cy="2848928"/>
          </a:xfrm>
          <a:prstGeom prst="roundRect">
            <a:avLst>
              <a:gd name="adj" fmla="val 3852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770930" y="2690336"/>
            <a:ext cx="91440" cy="2848928"/>
          </a:xfrm>
          <a:prstGeom prst="roundRect">
            <a:avLst>
              <a:gd name="adj" fmla="val 195349"/>
            </a:avLst>
          </a:prstGeom>
          <a:solidFill>
            <a:srgbClr val="438951"/>
          </a:solidFill>
          <a:ln/>
        </p:spPr>
      </p:sp>
      <p:sp>
        <p:nvSpPr>
          <p:cNvPr id="4" name="Text 2"/>
          <p:cNvSpPr/>
          <p:nvPr/>
        </p:nvSpPr>
        <p:spPr>
          <a:xfrm>
            <a:off x="1083588" y="2911554"/>
            <a:ext cx="2480905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🔥</a:t>
            </a:r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CIERRE 2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1083588" y="3308628"/>
            <a:ext cx="5713333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CIERRE DE PÉRDIDA (Loss Aversion)</a:t>
            </a:r>
            <a:endParaRPr lang="en-US" sz="2300" dirty="0"/>
          </a:p>
        </p:txBody>
      </p:sp>
      <p:sp>
        <p:nvSpPr>
          <p:cNvPr id="6" name="Text 4"/>
          <p:cNvSpPr/>
          <p:nvPr/>
        </p:nvSpPr>
        <p:spPr>
          <a:xfrm>
            <a:off x="1381244" y="3903940"/>
            <a:ext cx="12234148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"Si pruebas, puedes mejorar. Si no pruebas, te quedas igual. La única forma de perder… es no hacer nada."</a:t>
            </a:r>
            <a:endParaRPr lang="en-US" sz="1950" dirty="0"/>
          </a:p>
        </p:txBody>
      </p:sp>
      <p:sp>
        <p:nvSpPr>
          <p:cNvPr id="7" name="Shape 5"/>
          <p:cNvSpPr/>
          <p:nvPr/>
        </p:nvSpPr>
        <p:spPr>
          <a:xfrm>
            <a:off x="1083588" y="3903940"/>
            <a:ext cx="22860" cy="793909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8" name="Text 6"/>
          <p:cNvSpPr/>
          <p:nvPr/>
        </p:nvSpPr>
        <p:spPr>
          <a:xfrm>
            <a:off x="1083588" y="4921091"/>
            <a:ext cx="12531804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El cerebro odia perder más que ganar.</a:t>
            </a:r>
            <a:endParaRPr lang="en-US" sz="19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39954"/>
            <a:ext cx="2480905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🔥</a:t>
            </a:r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CIERRE 3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790" y="2155388"/>
            <a:ext cx="9509284" cy="855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700"/>
              </a:lnSpc>
              <a:buNone/>
            </a:pPr>
            <a:r>
              <a:rPr lang="en-US" sz="53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CIERRE DE PERTENENCIA</a:t>
            </a:r>
            <a:endParaRPr lang="en-US" sz="5350" dirty="0"/>
          </a:p>
        </p:txBody>
      </p:sp>
      <p:sp>
        <p:nvSpPr>
          <p:cNvPr id="4" name="Text 2"/>
          <p:cNvSpPr/>
          <p:nvPr/>
        </p:nvSpPr>
        <p:spPr>
          <a:xfrm>
            <a:off x="793790" y="3308866"/>
            <a:ext cx="130428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50" i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(Tribu)</a:t>
            </a:r>
            <a:endParaRPr lang="en-US" sz="1950" dirty="0"/>
          </a:p>
        </p:txBody>
      </p:sp>
      <p:sp>
        <p:nvSpPr>
          <p:cNvPr id="5" name="Shape 3"/>
          <p:cNvSpPr/>
          <p:nvPr/>
        </p:nvSpPr>
        <p:spPr>
          <a:xfrm>
            <a:off x="793790" y="4028211"/>
            <a:ext cx="13042821" cy="32385"/>
          </a:xfrm>
          <a:prstGeom prst="rect">
            <a:avLst/>
          </a:prstGeom>
          <a:solidFill>
            <a:srgbClr val="405449">
              <a:alpha val="50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1091446" y="4581406"/>
            <a:ext cx="12745164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"Estamos construyendo una comunidad de bienestar real. Únete hoy y vive en tu propia piel lo que miles ya están experimentando."</a:t>
            </a:r>
            <a:endParaRPr lang="en-US" sz="2300" dirty="0"/>
          </a:p>
        </p:txBody>
      </p:sp>
      <p:sp>
        <p:nvSpPr>
          <p:cNvPr id="7" name="Shape 5"/>
          <p:cNvSpPr/>
          <p:nvPr/>
        </p:nvSpPr>
        <p:spPr>
          <a:xfrm>
            <a:off x="793790" y="4283750"/>
            <a:ext cx="22860" cy="1339453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8" name="Shape 6"/>
          <p:cNvSpPr/>
          <p:nvPr/>
        </p:nvSpPr>
        <p:spPr>
          <a:xfrm>
            <a:off x="793790" y="5846445"/>
            <a:ext cx="13042821" cy="843201"/>
          </a:xfrm>
          <a:prstGeom prst="roundRect">
            <a:avLst>
              <a:gd name="adj" fmla="val 21184"/>
            </a:avLst>
          </a:prstGeom>
          <a:solidFill>
            <a:srgbClr val="CCE6D1"/>
          </a:solidFill>
          <a:ln/>
        </p:spPr>
      </p:sp>
      <p:pic>
        <p:nvPicPr>
          <p:cNvPr id="9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2148" y="6134100"/>
            <a:ext cx="248007" cy="198358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1438513" y="6094333"/>
            <a:ext cx="1219973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El cerebro quiere hacer lo que hace el grupo.</a:t>
            </a:r>
            <a:endParaRPr lang="en-US" sz="15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167414"/>
            <a:ext cx="2480905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🔥</a:t>
            </a:r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CIERRE 4</a:t>
            </a:r>
            <a:endParaRPr lang="en-US" sz="1950" dirty="0"/>
          </a:p>
        </p:txBody>
      </p:sp>
      <p:sp>
        <p:nvSpPr>
          <p:cNvPr id="4" name="Text 1"/>
          <p:cNvSpPr/>
          <p:nvPr/>
        </p:nvSpPr>
        <p:spPr>
          <a:xfrm>
            <a:off x="793790" y="2564487"/>
            <a:ext cx="5086350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CIERRE DE AUTORIDAD</a:t>
            </a:r>
            <a:endParaRPr lang="en-US" sz="3100" dirty="0"/>
          </a:p>
        </p:txBody>
      </p:sp>
      <p:sp>
        <p:nvSpPr>
          <p:cNvPr id="5" name="Text 2"/>
          <p:cNvSpPr/>
          <p:nvPr/>
        </p:nvSpPr>
        <p:spPr>
          <a:xfrm>
            <a:off x="1091446" y="3581519"/>
            <a:ext cx="7258764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"Trabajamos con tecnología certificada, con millones de usuarios en distintos países. No estás probando algo nuevo, estás entrando a algo que ya funciona."</a:t>
            </a:r>
            <a:endParaRPr lang="en-US" sz="1950" dirty="0"/>
          </a:p>
        </p:txBody>
      </p:sp>
      <p:sp>
        <p:nvSpPr>
          <p:cNvPr id="6" name="Shape 3"/>
          <p:cNvSpPr/>
          <p:nvPr/>
        </p:nvSpPr>
        <p:spPr>
          <a:xfrm>
            <a:off x="793790" y="3358277"/>
            <a:ext cx="22860" cy="1637348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7" name="Shape 4"/>
          <p:cNvSpPr/>
          <p:nvPr/>
        </p:nvSpPr>
        <p:spPr>
          <a:xfrm>
            <a:off x="793790" y="5218867"/>
            <a:ext cx="7556421" cy="843201"/>
          </a:xfrm>
          <a:prstGeom prst="roundRect">
            <a:avLst>
              <a:gd name="adj" fmla="val 21184"/>
            </a:avLst>
          </a:prstGeom>
          <a:solidFill>
            <a:srgbClr val="CCE6D1"/>
          </a:solidFill>
          <a:ln/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148" y="5506522"/>
            <a:ext cx="248007" cy="19835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438513" y="5466755"/>
            <a:ext cx="671333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El cerebro confía en lo que está validado.</a:t>
            </a:r>
            <a:endParaRPr lang="en-US" sz="15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42123"/>
            <a:ext cx="3573899" cy="1860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650"/>
              </a:lnSpc>
              <a:buNone/>
            </a:pPr>
            <a:r>
              <a:rPr lang="en-US" sz="117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5</a:t>
            </a:r>
            <a:endParaRPr lang="en-US" sz="11700" dirty="0"/>
          </a:p>
        </p:txBody>
      </p:sp>
      <p:sp>
        <p:nvSpPr>
          <p:cNvPr id="3" name="Text 1"/>
          <p:cNvSpPr/>
          <p:nvPr/>
        </p:nvSpPr>
        <p:spPr>
          <a:xfrm>
            <a:off x="4859417" y="2486382"/>
            <a:ext cx="5920621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CIERRE DE "COMODIDAD ABSOLUTA"</a:t>
            </a:r>
            <a:endParaRPr lang="en-US" sz="2300" dirty="0"/>
          </a:p>
        </p:txBody>
      </p:sp>
      <p:sp>
        <p:nvSpPr>
          <p:cNvPr id="4" name="Shape 2"/>
          <p:cNvSpPr/>
          <p:nvPr/>
        </p:nvSpPr>
        <p:spPr>
          <a:xfrm>
            <a:off x="793790" y="4123461"/>
            <a:ext cx="13042821" cy="32385"/>
          </a:xfrm>
          <a:prstGeom prst="rect">
            <a:avLst/>
          </a:prstGeom>
          <a:solidFill>
            <a:srgbClr val="405449">
              <a:alpha val="5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1091446" y="4602242"/>
            <a:ext cx="12745164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"Si lo que buscas es sentirte mejor sin complicarte la vida… esto es para ti. Un solo parche. Una sola acción. Horas de bienestar."</a:t>
            </a:r>
            <a:endParaRPr lang="en-US" sz="1950" dirty="0"/>
          </a:p>
        </p:txBody>
      </p:sp>
      <p:sp>
        <p:nvSpPr>
          <p:cNvPr id="6" name="Shape 4"/>
          <p:cNvSpPr/>
          <p:nvPr/>
        </p:nvSpPr>
        <p:spPr>
          <a:xfrm>
            <a:off x="793790" y="4379000"/>
            <a:ext cx="22860" cy="1240393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7" name="Shape 5"/>
          <p:cNvSpPr/>
          <p:nvPr/>
        </p:nvSpPr>
        <p:spPr>
          <a:xfrm>
            <a:off x="793790" y="5842635"/>
            <a:ext cx="13042821" cy="843201"/>
          </a:xfrm>
          <a:prstGeom prst="roundRect">
            <a:avLst>
              <a:gd name="adj" fmla="val 21184"/>
            </a:avLst>
          </a:prstGeom>
          <a:solidFill>
            <a:srgbClr val="CCE6D1"/>
          </a:solidFill>
          <a:ln/>
        </p:spPr>
      </p:sp>
      <p:pic>
        <p:nvPicPr>
          <p:cNvPr id="8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2148" y="6130290"/>
            <a:ext cx="248007" cy="198358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1438513" y="6090523"/>
            <a:ext cx="1219973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El cerebro ama lo simple → decide rápido.</a:t>
            </a:r>
            <a:endParaRPr lang="en-US" sz="15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2628900"/>
            <a:ext cx="13042821" cy="2971800"/>
          </a:xfrm>
          <a:prstGeom prst="roundRect">
            <a:avLst>
              <a:gd name="adj" fmla="val 6011"/>
            </a:avLst>
          </a:prstGeom>
          <a:solidFill>
            <a:srgbClr val="E8F3E8"/>
          </a:solidFill>
          <a:ln/>
        </p:spPr>
      </p:sp>
      <p:sp>
        <p:nvSpPr>
          <p:cNvPr id="3" name="Text 1"/>
          <p:cNvSpPr/>
          <p:nvPr/>
        </p:nvSpPr>
        <p:spPr>
          <a:xfrm>
            <a:off x="992148" y="2827258"/>
            <a:ext cx="4961811" cy="6353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🔥</a:t>
            </a:r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CIERRE 6</a:t>
            </a:r>
            <a:endParaRPr lang="en-US" sz="3900" dirty="0"/>
          </a:p>
        </p:txBody>
      </p:sp>
      <p:sp>
        <p:nvSpPr>
          <p:cNvPr id="4" name="Text 2"/>
          <p:cNvSpPr/>
          <p:nvPr/>
        </p:nvSpPr>
        <p:spPr>
          <a:xfrm>
            <a:off x="992148" y="3541871"/>
            <a:ext cx="677108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CIERRE "¿QUÉ PIERDES?"</a:t>
            </a:r>
            <a:endParaRPr lang="en-US" sz="3900" dirty="0"/>
          </a:p>
        </p:txBody>
      </p:sp>
      <p:sp>
        <p:nvSpPr>
          <p:cNvPr id="5" name="Text 3"/>
          <p:cNvSpPr/>
          <p:nvPr/>
        </p:nvSpPr>
        <p:spPr>
          <a:xfrm>
            <a:off x="1289804" y="4385191"/>
            <a:ext cx="12348448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3B454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"Esto no te quita nada. No cambia tu rutina. No te exige esfuerzo. Pero puede darte mucho."</a:t>
            </a:r>
            <a:endParaRPr lang="en-US" sz="1950" dirty="0"/>
          </a:p>
        </p:txBody>
      </p:sp>
      <p:sp>
        <p:nvSpPr>
          <p:cNvPr id="6" name="Shape 4"/>
          <p:cNvSpPr/>
          <p:nvPr/>
        </p:nvSpPr>
        <p:spPr>
          <a:xfrm>
            <a:off x="992148" y="4385191"/>
            <a:ext cx="22860" cy="396954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7" name="Text 5"/>
          <p:cNvSpPr/>
          <p:nvPr/>
        </p:nvSpPr>
        <p:spPr>
          <a:xfrm>
            <a:off x="992148" y="5005388"/>
            <a:ext cx="12646104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3B454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Si no hay riesgo, el cerebro dice sí.</a:t>
            </a:r>
            <a:endParaRPr lang="en-US" sz="19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39954"/>
            <a:ext cx="2480905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🔥</a:t>
            </a:r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CIERRE 7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790" y="2155388"/>
            <a:ext cx="7514273" cy="855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700"/>
              </a:lnSpc>
              <a:buNone/>
            </a:pPr>
            <a:r>
              <a:rPr lang="en-US" sz="53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CIERRE EMOCIONAL</a:t>
            </a:r>
            <a:endParaRPr lang="en-US" sz="5350" dirty="0"/>
          </a:p>
        </p:txBody>
      </p:sp>
      <p:sp>
        <p:nvSpPr>
          <p:cNvPr id="4" name="Text 2"/>
          <p:cNvSpPr/>
          <p:nvPr/>
        </p:nvSpPr>
        <p:spPr>
          <a:xfrm>
            <a:off x="793790" y="3308866"/>
            <a:ext cx="130428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50" i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(identidad)</a:t>
            </a:r>
            <a:endParaRPr lang="en-US" sz="1950" dirty="0"/>
          </a:p>
        </p:txBody>
      </p:sp>
      <p:sp>
        <p:nvSpPr>
          <p:cNvPr id="5" name="Shape 3"/>
          <p:cNvSpPr/>
          <p:nvPr/>
        </p:nvSpPr>
        <p:spPr>
          <a:xfrm>
            <a:off x="793790" y="4028211"/>
            <a:ext cx="13042821" cy="32385"/>
          </a:xfrm>
          <a:prstGeom prst="rect">
            <a:avLst/>
          </a:prstGeom>
          <a:solidFill>
            <a:srgbClr val="405449">
              <a:alpha val="50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1091446" y="4581406"/>
            <a:ext cx="12745164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"No se trata del parche. Se trata de quién puedes ser cuando te sientes bien: más energía, más claridad, más ánimo, más equilibrio."</a:t>
            </a:r>
            <a:endParaRPr lang="en-US" sz="2300" dirty="0"/>
          </a:p>
        </p:txBody>
      </p:sp>
      <p:sp>
        <p:nvSpPr>
          <p:cNvPr id="7" name="Shape 5"/>
          <p:cNvSpPr/>
          <p:nvPr/>
        </p:nvSpPr>
        <p:spPr>
          <a:xfrm>
            <a:off x="793790" y="4283750"/>
            <a:ext cx="22860" cy="1339453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8" name="Shape 6"/>
          <p:cNvSpPr/>
          <p:nvPr/>
        </p:nvSpPr>
        <p:spPr>
          <a:xfrm>
            <a:off x="793790" y="5846445"/>
            <a:ext cx="13042821" cy="843201"/>
          </a:xfrm>
          <a:prstGeom prst="roundRect">
            <a:avLst>
              <a:gd name="adj" fmla="val 21184"/>
            </a:avLst>
          </a:prstGeom>
          <a:solidFill>
            <a:srgbClr val="CCE6D1"/>
          </a:solidFill>
          <a:ln/>
        </p:spPr>
      </p:sp>
      <p:pic>
        <p:nvPicPr>
          <p:cNvPr id="9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2148" y="6134100"/>
            <a:ext cx="248007" cy="198358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1438513" y="6094333"/>
            <a:ext cx="1219973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Activa deseo de identidad superior.</a:t>
            </a:r>
            <a:endParaRPr lang="en-US" sz="15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326243"/>
            <a:ext cx="2480905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🔥</a:t>
            </a:r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CIERRE 8</a:t>
            </a:r>
            <a:endParaRPr lang="en-US" sz="1950" dirty="0"/>
          </a:p>
        </p:txBody>
      </p:sp>
      <p:sp>
        <p:nvSpPr>
          <p:cNvPr id="4" name="Text 1"/>
          <p:cNvSpPr/>
          <p:nvPr/>
        </p:nvSpPr>
        <p:spPr>
          <a:xfrm>
            <a:off x="793790" y="2723317"/>
            <a:ext cx="4198144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CIERRE DE FUTURO</a:t>
            </a:r>
            <a:endParaRPr lang="en-US" sz="3100" dirty="0"/>
          </a:p>
        </p:txBody>
      </p:sp>
      <p:sp>
        <p:nvSpPr>
          <p:cNvPr id="5" name="Text 2"/>
          <p:cNvSpPr/>
          <p:nvPr/>
        </p:nvSpPr>
        <p:spPr>
          <a:xfrm>
            <a:off x="1091446" y="3740348"/>
            <a:ext cx="7258764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"Piensa cómo te quieres sentir dentro de 30 días… Ahora, piensa si lo que estás haciendo hoy te lleva ahí."</a:t>
            </a:r>
            <a:endParaRPr lang="en-US" sz="1950" dirty="0"/>
          </a:p>
        </p:txBody>
      </p:sp>
      <p:sp>
        <p:nvSpPr>
          <p:cNvPr id="6" name="Shape 3"/>
          <p:cNvSpPr/>
          <p:nvPr/>
        </p:nvSpPr>
        <p:spPr>
          <a:xfrm>
            <a:off x="793790" y="3517106"/>
            <a:ext cx="22860" cy="1240393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7" name="Shape 4"/>
          <p:cNvSpPr/>
          <p:nvPr/>
        </p:nvSpPr>
        <p:spPr>
          <a:xfrm>
            <a:off x="793790" y="4980742"/>
            <a:ext cx="7556421" cy="922615"/>
          </a:xfrm>
          <a:prstGeom prst="roundRect">
            <a:avLst>
              <a:gd name="adj" fmla="val 19361"/>
            </a:avLst>
          </a:prstGeom>
          <a:solidFill>
            <a:srgbClr val="CCE6D1"/>
          </a:solidFill>
          <a:ln/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148" y="5278279"/>
            <a:ext cx="310039" cy="248007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500545" y="5228630"/>
            <a:ext cx="6651308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Te obliga a visualizar mejora → decisión emocional.</a:t>
            </a:r>
            <a:endParaRPr lang="en-US" sz="19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13291"/>
            <a:ext cx="3469243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🔥</a:t>
            </a:r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1. STORYTELLING SLYM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790" y="1228725"/>
            <a:ext cx="13042821" cy="17116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700"/>
              </a:lnSpc>
              <a:buNone/>
            </a:pPr>
            <a:r>
              <a:rPr lang="en-US" sz="53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SLYM STYLE – control del apetito y metabolismo</a:t>
            </a:r>
            <a:endParaRPr lang="en-US" sz="5350" dirty="0"/>
          </a:p>
        </p:txBody>
      </p:sp>
      <p:sp>
        <p:nvSpPr>
          <p:cNvPr id="4" name="Shape 2"/>
          <p:cNvSpPr/>
          <p:nvPr/>
        </p:nvSpPr>
        <p:spPr>
          <a:xfrm>
            <a:off x="793790" y="3337172"/>
            <a:ext cx="13042821" cy="32385"/>
          </a:xfrm>
          <a:prstGeom prst="rect">
            <a:avLst/>
          </a:prstGeom>
          <a:solidFill>
            <a:srgbClr val="405449">
              <a:alpha val="5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1091446" y="3815953"/>
            <a:ext cx="12745164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"El cuerpo humano tiene un interruptor interno: cuando está inflamado, estresado o saturado, deja de quemar y empieza a almacenar. Da igual la dieta que hagas: si tu sistema está apagado, no funciona."</a:t>
            </a:r>
            <a:endParaRPr lang="en-US" sz="1950" dirty="0"/>
          </a:p>
        </p:txBody>
      </p:sp>
      <p:sp>
        <p:nvSpPr>
          <p:cNvPr id="6" name="Shape 4"/>
          <p:cNvSpPr/>
          <p:nvPr/>
        </p:nvSpPr>
        <p:spPr>
          <a:xfrm>
            <a:off x="793790" y="3592711"/>
            <a:ext cx="22860" cy="1240393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7" name="Text 5"/>
          <p:cNvSpPr/>
          <p:nvPr/>
        </p:nvSpPr>
        <p:spPr>
          <a:xfrm>
            <a:off x="793790" y="5056346"/>
            <a:ext cx="13042821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"Slym no promete magia. Lo que hace es activar ese interruptor. Le recuerda a tu cuerpo cómo volver a su ritmo natural: menos ansiedad por comida, más energía estable, y un metabolismo que se mueve."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93790" y="6073497"/>
            <a:ext cx="130428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"No es para dejar de comer. Es para dejar de luchar contra tu cuerpo."</a:t>
            </a:r>
            <a:endParaRPr lang="en-US" sz="1950" dirty="0"/>
          </a:p>
        </p:txBody>
      </p:sp>
      <p:sp>
        <p:nvSpPr>
          <p:cNvPr id="9" name="Shape 7"/>
          <p:cNvSpPr/>
          <p:nvPr/>
        </p:nvSpPr>
        <p:spPr>
          <a:xfrm>
            <a:off x="793790" y="6693694"/>
            <a:ext cx="13042821" cy="922615"/>
          </a:xfrm>
          <a:prstGeom prst="roundRect">
            <a:avLst>
              <a:gd name="adj" fmla="val 19361"/>
            </a:avLst>
          </a:prstGeom>
          <a:solidFill>
            <a:srgbClr val="CCE6D1"/>
          </a:solidFill>
          <a:ln/>
        </p:spPr>
      </p:sp>
      <p:pic>
        <p:nvPicPr>
          <p:cNvPr id="10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2148" y="6991231"/>
            <a:ext cx="310039" cy="248007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1500545" y="6941582"/>
            <a:ext cx="12137708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Emoción:</a:t>
            </a:r>
            <a:pPr algn="l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alivio y control. </a:t>
            </a:r>
            <a:pPr algn="l" indent="0" marL="0">
              <a:lnSpc>
                <a:spcPts val="31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Lógica:</a:t>
            </a:r>
            <a:pPr algn="l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apoyo al metabolismo sin pastillas.</a:t>
            </a:r>
            <a:endParaRPr lang="en-US" sz="19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00833"/>
            <a:ext cx="3573899" cy="1860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650"/>
              </a:lnSpc>
              <a:buNone/>
            </a:pPr>
            <a:r>
              <a:rPr lang="en-US" sz="117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9</a:t>
            </a:r>
            <a:endParaRPr lang="en-US" sz="11700" dirty="0"/>
          </a:p>
        </p:txBody>
      </p:sp>
      <p:sp>
        <p:nvSpPr>
          <p:cNvPr id="3" name="Text 1"/>
          <p:cNvSpPr/>
          <p:nvPr/>
        </p:nvSpPr>
        <p:spPr>
          <a:xfrm>
            <a:off x="4859417" y="2645093"/>
            <a:ext cx="5727502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CIERRE DE "PRUEBA CONTROLADA"</a:t>
            </a:r>
            <a:endParaRPr lang="en-US" sz="2300" dirty="0"/>
          </a:p>
        </p:txBody>
      </p:sp>
      <p:sp>
        <p:nvSpPr>
          <p:cNvPr id="4" name="Shape 2"/>
          <p:cNvSpPr/>
          <p:nvPr/>
        </p:nvSpPr>
        <p:spPr>
          <a:xfrm>
            <a:off x="793790" y="4282171"/>
            <a:ext cx="13042821" cy="32385"/>
          </a:xfrm>
          <a:prstGeom prst="rect">
            <a:avLst/>
          </a:prstGeom>
          <a:solidFill>
            <a:srgbClr val="405449">
              <a:alpha val="5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1091446" y="4760952"/>
            <a:ext cx="12745164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"Hazlo 3 días. Si no notas nada, lo dejamos. Pero si notas la diferencia… seguimos."</a:t>
            </a:r>
            <a:endParaRPr lang="en-US" sz="1950" dirty="0"/>
          </a:p>
        </p:txBody>
      </p:sp>
      <p:sp>
        <p:nvSpPr>
          <p:cNvPr id="6" name="Shape 4"/>
          <p:cNvSpPr/>
          <p:nvPr/>
        </p:nvSpPr>
        <p:spPr>
          <a:xfrm>
            <a:off x="793790" y="4537710"/>
            <a:ext cx="22860" cy="843439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7" name="Shape 5"/>
          <p:cNvSpPr/>
          <p:nvPr/>
        </p:nvSpPr>
        <p:spPr>
          <a:xfrm>
            <a:off x="793790" y="5604391"/>
            <a:ext cx="13042821" cy="922615"/>
          </a:xfrm>
          <a:prstGeom prst="roundRect">
            <a:avLst>
              <a:gd name="adj" fmla="val 19361"/>
            </a:avLst>
          </a:prstGeom>
          <a:solidFill>
            <a:srgbClr val="CCE6D1"/>
          </a:solidFill>
          <a:ln/>
        </p:spPr>
      </p:sp>
      <p:pic>
        <p:nvPicPr>
          <p:cNvPr id="8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2148" y="5901928"/>
            <a:ext cx="310039" cy="248007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1500545" y="5852279"/>
            <a:ext cx="12137708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Reduce ansiedad → aumenta pruebas → aumenta conversión.</a:t>
            </a:r>
            <a:endParaRPr lang="en-US" sz="19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618887"/>
            <a:ext cx="2232779" cy="286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🔥</a:t>
            </a:r>
            <a:pPr algn="l" indent="0" marL="0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DFEEE2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CIERRE 10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1173361"/>
            <a:ext cx="13042821" cy="2232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8750"/>
              </a:lnSpc>
              <a:buNone/>
            </a:pPr>
            <a:r>
              <a:rPr lang="en-US" sz="70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EL CIERRE QUE DESARMÓ A JÜRGEN KLARIC</a:t>
            </a:r>
            <a:endParaRPr lang="en-US" sz="7000" dirty="0"/>
          </a:p>
        </p:txBody>
      </p:sp>
      <p:sp>
        <p:nvSpPr>
          <p:cNvPr id="6" name="Text 3"/>
          <p:cNvSpPr/>
          <p:nvPr/>
        </p:nvSpPr>
        <p:spPr>
          <a:xfrm>
            <a:off x="793790" y="3673912"/>
            <a:ext cx="6866811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b="1" i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(lo usó con productos wellness y tiene la conversión más alta)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4310071"/>
            <a:ext cx="13042821" cy="29885"/>
          </a:xfrm>
          <a:prstGeom prst="rect">
            <a:avLst/>
          </a:prstGeom>
          <a:solidFill>
            <a:srgbClr val="405449">
              <a:alpha val="50000"/>
            </a:srgbClr>
          </a:solidFill>
          <a:ln/>
        </p:spPr>
      </p:sp>
      <p:sp>
        <p:nvSpPr>
          <p:cNvPr id="8" name="Text 5"/>
          <p:cNvSpPr/>
          <p:nvPr/>
        </p:nvSpPr>
        <p:spPr>
          <a:xfrm>
            <a:off x="1061680" y="4808696"/>
            <a:ext cx="12774930" cy="8932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500"/>
              </a:lnSpc>
              <a:buNone/>
            </a:pPr>
            <a:r>
              <a:rPr lang="en-US" sz="280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"No quiero convencerte. Quiero que lo experimentes. Porque lo que tu mente no cree… tu cuerpo sí lo va a sentir."</a:t>
            </a:r>
            <a:endParaRPr lang="en-US" sz="2800" dirty="0"/>
          </a:p>
        </p:txBody>
      </p:sp>
      <p:sp>
        <p:nvSpPr>
          <p:cNvPr id="9" name="Shape 6"/>
          <p:cNvSpPr/>
          <p:nvPr/>
        </p:nvSpPr>
        <p:spPr>
          <a:xfrm>
            <a:off x="793790" y="4540806"/>
            <a:ext cx="22860" cy="1428988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0" name="Text 7"/>
          <p:cNvSpPr/>
          <p:nvPr/>
        </p:nvSpPr>
        <p:spPr>
          <a:xfrm>
            <a:off x="793790" y="6237684"/>
            <a:ext cx="6162556" cy="7703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050"/>
              </a:lnSpc>
              <a:buNone/>
            </a:pPr>
            <a:r>
              <a:rPr lang="en-US" sz="4850" b="1" dirty="0">
                <a:solidFill>
                  <a:srgbClr val="5CC97B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Boom.</a:t>
            </a:r>
            <a:endParaRPr lang="en-US" sz="4850" dirty="0"/>
          </a:p>
        </p:txBody>
      </p:sp>
      <p:sp>
        <p:nvSpPr>
          <p:cNvPr id="11" name="Text 8"/>
          <p:cNvSpPr/>
          <p:nvPr/>
        </p:nvSpPr>
        <p:spPr>
          <a:xfrm>
            <a:off x="793790" y="7275909"/>
            <a:ext cx="6697980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El cerebro no puede debatir contra la experiencia.</a:t>
            </a:r>
            <a:endParaRPr lang="en-US" sz="21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46720" y="0"/>
            <a:ext cx="658368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0932" y="741283"/>
            <a:ext cx="4081701" cy="316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🔥</a:t>
            </a:r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2. STORYTELLING PAINLESS</a:t>
            </a:r>
            <a:endParaRPr lang="en-US" sz="1900" dirty="0"/>
          </a:p>
        </p:txBody>
      </p:sp>
      <p:sp>
        <p:nvSpPr>
          <p:cNvPr id="4" name="Text 1"/>
          <p:cNvSpPr/>
          <p:nvPr/>
        </p:nvSpPr>
        <p:spPr>
          <a:xfrm>
            <a:off x="790932" y="1136928"/>
            <a:ext cx="6464856" cy="988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850"/>
              </a:lnSpc>
              <a:buNone/>
            </a:pPr>
            <a:r>
              <a:rPr lang="en-US" sz="31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Dolor – inflamación – descanso profundo</a:t>
            </a:r>
            <a:endParaRPr lang="en-US" sz="3100" dirty="0"/>
          </a:p>
        </p:txBody>
      </p:sp>
      <p:sp>
        <p:nvSpPr>
          <p:cNvPr id="5" name="Text 2"/>
          <p:cNvSpPr/>
          <p:nvPr/>
        </p:nvSpPr>
        <p:spPr>
          <a:xfrm>
            <a:off x="1087517" y="2644616"/>
            <a:ext cx="6168271" cy="15816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"Cuando a una persona le duele algo, su mente deja de funcionar bien. No hay productividad, no hay buen humor, no hay descanso. Solo un pensamiento repetido: 'que se me pase ya'."</a:t>
            </a:r>
            <a:endParaRPr lang="en-US" sz="1900" dirty="0"/>
          </a:p>
        </p:txBody>
      </p:sp>
      <p:sp>
        <p:nvSpPr>
          <p:cNvPr id="6" name="Shape 3"/>
          <p:cNvSpPr/>
          <p:nvPr/>
        </p:nvSpPr>
        <p:spPr>
          <a:xfrm>
            <a:off x="790932" y="2422208"/>
            <a:ext cx="22860" cy="2026444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7" name="Text 4"/>
          <p:cNvSpPr/>
          <p:nvPr/>
        </p:nvSpPr>
        <p:spPr>
          <a:xfrm>
            <a:off x="790932" y="4671060"/>
            <a:ext cx="6464856" cy="7908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"Painless nace para eso: para que el cuerpo encuentre calma sin depender de estómago, horarios ni pastillas."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790932" y="5684282"/>
            <a:ext cx="6464856" cy="7908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"Lo aplicas, sigues con tu vida… y tu cuerpo entra en modo descanso y recuperación mientras tú duermes."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790932" y="6697504"/>
            <a:ext cx="6464856" cy="7908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4A644E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Emoción:</a:t>
            </a:r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escapar del dolor. </a:t>
            </a:r>
            <a:pPr algn="l" indent="0" marL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4A644E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Lógica:</a:t>
            </a:r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aplicación directa y no oral.</a:t>
            </a:r>
            <a:endParaRPr lang="en-US" sz="1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9169"/>
            <a:ext cx="3865364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🔥</a:t>
            </a:r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3. STORYTELLING OMEVIA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790" y="1584603"/>
            <a:ext cx="13042821" cy="17116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700"/>
              </a:lnSpc>
              <a:buNone/>
            </a:pPr>
            <a:r>
              <a:rPr lang="en-US" sz="53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Omega 3 + CoQ10 – equilibrio, inflamación, bienestar</a:t>
            </a:r>
            <a:endParaRPr lang="en-US" sz="5350" dirty="0"/>
          </a:p>
        </p:txBody>
      </p:sp>
      <p:sp>
        <p:nvSpPr>
          <p:cNvPr id="4" name="Text 2"/>
          <p:cNvSpPr/>
          <p:nvPr/>
        </p:nvSpPr>
        <p:spPr>
          <a:xfrm>
            <a:off x="1091446" y="3817144"/>
            <a:ext cx="5981700" cy="1984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"La inflamación silenciosa es el enemigo moderno. No la ves, no la sientes… hasta que un día aparece en forma de cansancio, dolor, mente nublada. Y ahí es cuando dices: '¿en qué momento me perdí?'"</a:t>
            </a:r>
            <a:endParaRPr lang="en-US" sz="1950" dirty="0"/>
          </a:p>
        </p:txBody>
      </p:sp>
      <p:sp>
        <p:nvSpPr>
          <p:cNvPr id="5" name="Shape 3"/>
          <p:cNvSpPr/>
          <p:nvPr/>
        </p:nvSpPr>
        <p:spPr>
          <a:xfrm>
            <a:off x="793790" y="3817144"/>
            <a:ext cx="22860" cy="1984772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6" name="Text 4"/>
          <p:cNvSpPr/>
          <p:nvPr/>
        </p:nvSpPr>
        <p:spPr>
          <a:xfrm>
            <a:off x="7564874" y="3772495"/>
            <a:ext cx="6279356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"Omevia ayuda al cuerpo a volver al equilibrio: menos inflamación general, más claridad, más bienestar."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564874" y="5141952"/>
            <a:ext cx="6279356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"No es un parche más: es como devolverle aceite a un motor que estaba seco."</a:t>
            </a:r>
            <a:endParaRPr lang="en-US" sz="1950" dirty="0"/>
          </a:p>
        </p:txBody>
      </p:sp>
      <p:sp>
        <p:nvSpPr>
          <p:cNvPr id="8" name="Shape 6"/>
          <p:cNvSpPr/>
          <p:nvPr/>
        </p:nvSpPr>
        <p:spPr>
          <a:xfrm>
            <a:off x="793790" y="6337697"/>
            <a:ext cx="13042821" cy="922615"/>
          </a:xfrm>
          <a:prstGeom prst="roundRect">
            <a:avLst>
              <a:gd name="adj" fmla="val 19361"/>
            </a:avLst>
          </a:prstGeom>
          <a:solidFill>
            <a:srgbClr val="CCE6D1"/>
          </a:solidFill>
          <a:ln/>
        </p:spPr>
      </p:sp>
      <p:pic>
        <p:nvPicPr>
          <p:cNvPr id="9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2148" y="6635234"/>
            <a:ext cx="310039" cy="248007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1500545" y="6585585"/>
            <a:ext cx="12137708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Emoción:</a:t>
            </a:r>
            <a:pPr algn="l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recuperar control del cuerpo. </a:t>
            </a:r>
            <a:pPr algn="l" indent="0" marL="0">
              <a:lnSpc>
                <a:spcPts val="31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Lógica:</a:t>
            </a:r>
            <a:pPr algn="l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omega 3 + coenzima Q10 transdérmico.</a:t>
            </a:r>
            <a:endParaRPr lang="en-US" sz="19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1708428"/>
            <a:ext cx="5162907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🔥</a:t>
            </a:r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4. STORYTELLING MELATONIN PLUS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2105501"/>
            <a:ext cx="713791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Descanso, ansiedad, cortisol</a:t>
            </a:r>
            <a:endParaRPr lang="en-US" sz="3900" dirty="0"/>
          </a:p>
        </p:txBody>
      </p:sp>
      <p:sp>
        <p:nvSpPr>
          <p:cNvPr id="6" name="Text 3"/>
          <p:cNvSpPr/>
          <p:nvPr/>
        </p:nvSpPr>
        <p:spPr>
          <a:xfrm>
            <a:off x="1091446" y="3246477"/>
            <a:ext cx="12745164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3B454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"Dormir no es cerrar los ojos. Dormir es reparar, sanar, equilibrar hormonas, limpiar la mente. Pero muchos duermen… sin descansar."</a:t>
            </a:r>
            <a:endParaRPr lang="en-US" sz="1950" dirty="0"/>
          </a:p>
        </p:txBody>
      </p:sp>
      <p:sp>
        <p:nvSpPr>
          <p:cNvPr id="7" name="Shape 4"/>
          <p:cNvSpPr/>
          <p:nvPr/>
        </p:nvSpPr>
        <p:spPr>
          <a:xfrm>
            <a:off x="793790" y="3023235"/>
            <a:ext cx="22860" cy="1240393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8" name="Text 5"/>
          <p:cNvSpPr/>
          <p:nvPr/>
        </p:nvSpPr>
        <p:spPr>
          <a:xfrm>
            <a:off x="793790" y="4486870"/>
            <a:ext cx="13042821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3B454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"Melatonin Plus te ayuda a entrar en modo profundo: respiras mejor, la mente se calma, el cuerpo por fin suelta. Y cuando te levantas, eres tú otra vez."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793790" y="5504021"/>
            <a:ext cx="130428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50" b="1" dirty="0">
                <a:solidFill>
                  <a:srgbClr val="3B454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"Porque un buen día empieza la noche anterior."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793790" y="6124218"/>
            <a:ext cx="130428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50" b="1" dirty="0">
                <a:solidFill>
                  <a:srgbClr val="3B454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Emoción:</a:t>
            </a:r>
            <a:pPr algn="l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seguridad y placer de dormir bien. </a:t>
            </a:r>
            <a:pPr algn="l" indent="0" marL="0">
              <a:lnSpc>
                <a:spcPts val="3100"/>
              </a:lnSpc>
              <a:buNone/>
            </a:pPr>
            <a:r>
              <a:rPr lang="en-US" sz="1950" b="1" dirty="0">
                <a:solidFill>
                  <a:srgbClr val="3B454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Lógica:</a:t>
            </a:r>
            <a:pPr algn="l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liberación gradual + ingredientes calmantes.</a:t>
            </a:r>
            <a:endParaRPr lang="en-US" sz="19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3079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545783"/>
            <a:ext cx="4233386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🔥</a:t>
            </a:r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5. STORYTELLING B12 PATCH</a:t>
            </a:r>
            <a:endParaRPr lang="en-US" sz="1950" dirty="0"/>
          </a:p>
        </p:txBody>
      </p:sp>
      <p:sp>
        <p:nvSpPr>
          <p:cNvPr id="4" name="Text 1"/>
          <p:cNvSpPr/>
          <p:nvPr/>
        </p:nvSpPr>
        <p:spPr>
          <a:xfrm>
            <a:off x="793790" y="942856"/>
            <a:ext cx="6809423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Energía mental, enfoque, claridad</a:t>
            </a:r>
            <a:endParaRPr lang="en-US" sz="3100" dirty="0"/>
          </a:p>
        </p:txBody>
      </p:sp>
      <p:sp>
        <p:nvSpPr>
          <p:cNvPr id="5" name="Shape 2"/>
          <p:cNvSpPr/>
          <p:nvPr/>
        </p:nvSpPr>
        <p:spPr>
          <a:xfrm>
            <a:off x="793790" y="1736646"/>
            <a:ext cx="3679031" cy="2897505"/>
          </a:xfrm>
          <a:prstGeom prst="roundRect">
            <a:avLst>
              <a:gd name="adj" fmla="val 6165"/>
            </a:avLst>
          </a:prstGeom>
          <a:solidFill>
            <a:srgbClr val="E8F3E8"/>
          </a:solidFill>
          <a:ln/>
        </p:spPr>
      </p:sp>
      <p:sp>
        <p:nvSpPr>
          <p:cNvPr id="6" name="Text 3"/>
          <p:cNvSpPr/>
          <p:nvPr/>
        </p:nvSpPr>
        <p:spPr>
          <a:xfrm>
            <a:off x="992148" y="1935004"/>
            <a:ext cx="3282315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El problema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92148" y="2451021"/>
            <a:ext cx="3282315" cy="1984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"Todos sabemos lo que es vivir agotados, pero nadie lo admite. El mundo moderno te exige más de lo que el cuerpo puede dar."</a:t>
            </a:r>
            <a:endParaRPr lang="en-US" sz="1950" dirty="0"/>
          </a:p>
        </p:txBody>
      </p:sp>
      <p:sp>
        <p:nvSpPr>
          <p:cNvPr id="8" name="Shape 5"/>
          <p:cNvSpPr/>
          <p:nvPr/>
        </p:nvSpPr>
        <p:spPr>
          <a:xfrm>
            <a:off x="4671179" y="1736646"/>
            <a:ext cx="3679031" cy="2897505"/>
          </a:xfrm>
          <a:prstGeom prst="roundRect">
            <a:avLst>
              <a:gd name="adj" fmla="val 6165"/>
            </a:avLst>
          </a:prstGeom>
          <a:solidFill>
            <a:srgbClr val="E8F3E8"/>
          </a:solidFill>
          <a:ln/>
        </p:spPr>
      </p:sp>
      <p:sp>
        <p:nvSpPr>
          <p:cNvPr id="9" name="Text 6"/>
          <p:cNvSpPr/>
          <p:nvPr/>
        </p:nvSpPr>
        <p:spPr>
          <a:xfrm>
            <a:off x="4869537" y="1935004"/>
            <a:ext cx="3282315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La solución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4869537" y="2451021"/>
            <a:ext cx="3282315" cy="1984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"B12 Patch es ese empujón natural que hace que tu mente despierte, tu humor suba y tu energía vuelva al nivel que debería estar."</a:t>
            </a:r>
            <a:endParaRPr lang="en-US" sz="1950" dirty="0"/>
          </a:p>
        </p:txBody>
      </p:sp>
      <p:sp>
        <p:nvSpPr>
          <p:cNvPr id="11" name="Shape 8"/>
          <p:cNvSpPr/>
          <p:nvPr/>
        </p:nvSpPr>
        <p:spPr>
          <a:xfrm>
            <a:off x="793790" y="4832509"/>
            <a:ext cx="7556421" cy="1309688"/>
          </a:xfrm>
          <a:prstGeom prst="roundRect">
            <a:avLst>
              <a:gd name="adj" fmla="val 13639"/>
            </a:avLst>
          </a:prstGeom>
          <a:solidFill>
            <a:srgbClr val="E8F3E8"/>
          </a:solidFill>
          <a:ln/>
        </p:spPr>
      </p:sp>
      <p:sp>
        <p:nvSpPr>
          <p:cNvPr id="12" name="Text 9"/>
          <p:cNvSpPr/>
          <p:nvPr/>
        </p:nvSpPr>
        <p:spPr>
          <a:xfrm>
            <a:off x="992148" y="5030867"/>
            <a:ext cx="7159704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El resultado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992148" y="5546884"/>
            <a:ext cx="7159704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"No excita: ordena. No acelera: equilibra."</a:t>
            </a:r>
            <a:endParaRPr lang="en-US" sz="1950" dirty="0"/>
          </a:p>
        </p:txBody>
      </p:sp>
      <p:sp>
        <p:nvSpPr>
          <p:cNvPr id="14" name="Shape 11"/>
          <p:cNvSpPr/>
          <p:nvPr/>
        </p:nvSpPr>
        <p:spPr>
          <a:xfrm>
            <a:off x="793790" y="6365438"/>
            <a:ext cx="7556421" cy="1319570"/>
          </a:xfrm>
          <a:prstGeom prst="roundRect">
            <a:avLst>
              <a:gd name="adj" fmla="val 13537"/>
            </a:avLst>
          </a:prstGeom>
          <a:solidFill>
            <a:srgbClr val="CCE6D1"/>
          </a:solidFill>
          <a:ln/>
        </p:spPr>
      </p:sp>
      <p:pic>
        <p:nvPicPr>
          <p:cNvPr id="1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148" y="6662976"/>
            <a:ext cx="310039" cy="248007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1500545" y="6613327"/>
            <a:ext cx="6651308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Emoción:</a:t>
            </a:r>
            <a:pPr algn="l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volver a sentirse uno mismo. </a:t>
            </a:r>
            <a:pPr algn="l" indent="0" marL="0">
              <a:lnSpc>
                <a:spcPts val="31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Lógica:</a:t>
            </a:r>
            <a:pPr algn="l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vitaminas del grupo B + absorción directa.</a:t>
            </a:r>
            <a:endParaRPr lang="en-US" sz="19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7241" y="541258"/>
            <a:ext cx="3186827" cy="269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🔥</a:t>
            </a:r>
            <a:pPr algn="l" indent="0" marL="0">
              <a:lnSpc>
                <a:spcPts val="2050"/>
              </a:lnSpc>
              <a:buNone/>
            </a:pPr>
            <a:r>
              <a:rPr lang="en-US" sz="16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6. STORYTELLING LADIES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787241" y="1061204"/>
            <a:ext cx="11858625" cy="721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50"/>
              </a:lnSpc>
              <a:buNone/>
            </a:pPr>
            <a:r>
              <a:rPr lang="en-US" sz="45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Equilibrio, vitalidad, bienestar femenino</a:t>
            </a:r>
            <a:endParaRPr lang="en-US" sz="45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7241" y="2221706"/>
            <a:ext cx="4802981" cy="480298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104459" y="3468648"/>
            <a:ext cx="6746200" cy="10040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"El cuerpo de la mujer es un universo hormonal que cambia con la vida. Y cuando se desajusta… no se nota en una cosa, se nota en todo: ánimo, energía, piel, apetito, descanso, peso."</a:t>
            </a: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6853595" y="3468648"/>
            <a:ext cx="22860" cy="1004054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7" name="Text 4"/>
          <p:cNvSpPr/>
          <p:nvPr/>
        </p:nvSpPr>
        <p:spPr>
          <a:xfrm>
            <a:off x="6853595" y="4660821"/>
            <a:ext cx="6997065" cy="6693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"Ladies es un apoyo suave, inteligente y natural que se alinea con la biología femenina para volver al equilibrio."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6853595" y="5480685"/>
            <a:ext cx="6997065" cy="3346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438951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"Te ayuda a sentirte tú… en tu mejor versión."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787241" y="7400925"/>
            <a:ext cx="13055918" cy="3346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Emoción:</a:t>
            </a:r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volver a sentirse en control. </a:t>
            </a:r>
            <a:pPr algn="l" indent="0" marL="0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Lógica:</a:t>
            </a:r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omega 3 + zinc + extractos naturales.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15200" y="0"/>
            <a:ext cx="73152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236940"/>
            <a:ext cx="4449485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🔥</a:t>
            </a:r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7. STORYTELLING GENTLEMAN</a:t>
            </a:r>
            <a:endParaRPr lang="en-US" sz="1950" dirty="0"/>
          </a:p>
        </p:txBody>
      </p:sp>
      <p:sp>
        <p:nvSpPr>
          <p:cNvPr id="4" name="Text 1"/>
          <p:cNvSpPr/>
          <p:nvPr/>
        </p:nvSpPr>
        <p:spPr>
          <a:xfrm>
            <a:off x="793790" y="1634014"/>
            <a:ext cx="5727621" cy="992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Fuerza, vitalidad, rendimiento masculino</a:t>
            </a:r>
            <a:endParaRPr lang="en-US" sz="3100" dirty="0"/>
          </a:p>
        </p:txBody>
      </p:sp>
      <p:sp>
        <p:nvSpPr>
          <p:cNvPr id="5" name="Text 2"/>
          <p:cNvSpPr/>
          <p:nvPr/>
        </p:nvSpPr>
        <p:spPr>
          <a:xfrm>
            <a:off x="1091446" y="3147179"/>
            <a:ext cx="5429964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"El hombre moderno vive cansado, estresado y sin tiempo. El cuerpo responde bajando energía, apetito vital y fuerza."</a:t>
            </a:r>
            <a:endParaRPr lang="en-US" sz="1950" dirty="0"/>
          </a:p>
        </p:txBody>
      </p:sp>
      <p:sp>
        <p:nvSpPr>
          <p:cNvPr id="6" name="Shape 3"/>
          <p:cNvSpPr/>
          <p:nvPr/>
        </p:nvSpPr>
        <p:spPr>
          <a:xfrm>
            <a:off x="793790" y="2923937"/>
            <a:ext cx="22860" cy="1637348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7" name="Text 4"/>
          <p:cNvSpPr/>
          <p:nvPr/>
        </p:nvSpPr>
        <p:spPr>
          <a:xfrm>
            <a:off x="793790" y="4784527"/>
            <a:ext cx="5727621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"Gentleman es ese recordatorio interno que activa la vitalidad masculina: más enfoque, más ánimo, más rendimiento y mejor bienestar."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793790" y="6198632"/>
            <a:ext cx="5727621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"Un apoyo natural para volver a sentir potencia interior."</a:t>
            </a:r>
            <a:endParaRPr lang="en-US" sz="19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43407"/>
            <a:ext cx="4504253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🔥</a:t>
            </a:r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8. STORYTELLING GLUTAMORE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790" y="2158841"/>
            <a:ext cx="12567285" cy="855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700"/>
              </a:lnSpc>
              <a:buNone/>
            </a:pPr>
            <a:r>
              <a:rPr lang="en-US" sz="53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Detox, energía celular, regeneración</a:t>
            </a:r>
            <a:endParaRPr lang="en-US" sz="5350" dirty="0"/>
          </a:p>
        </p:txBody>
      </p:sp>
      <p:sp>
        <p:nvSpPr>
          <p:cNvPr id="4" name="Text 2"/>
          <p:cNvSpPr/>
          <p:nvPr/>
        </p:nvSpPr>
        <p:spPr>
          <a:xfrm>
            <a:off x="793790" y="3312319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01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3626644"/>
            <a:ext cx="4215289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6" name="Text 4"/>
          <p:cNvSpPr/>
          <p:nvPr/>
        </p:nvSpPr>
        <p:spPr>
          <a:xfrm>
            <a:off x="793790" y="377154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La acumulación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93790" y="4200763"/>
            <a:ext cx="4215289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"El cuerpo acumula toxinas emocionales, ambientales y alimentarias. Y cuando está saturado, se nota: cansancio, inflamación, piel apagada, baja energía."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5207437" y="3312319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02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5207437" y="3626644"/>
            <a:ext cx="4215408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0" name="Text 8"/>
          <p:cNvSpPr/>
          <p:nvPr/>
        </p:nvSpPr>
        <p:spPr>
          <a:xfrm>
            <a:off x="5207437" y="377154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La activación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5207437" y="4200763"/>
            <a:ext cx="42154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"Glutamore no hace detox: hace que tu cuerpo vuelva a tener herramientas para limpiar lo que sobra."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9621203" y="3312319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9621203" y="3626644"/>
            <a:ext cx="4215289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4" name="Text 12"/>
          <p:cNvSpPr/>
          <p:nvPr/>
        </p:nvSpPr>
        <p:spPr>
          <a:xfrm>
            <a:off x="9621203" y="377154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El renacimiento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9621203" y="4200763"/>
            <a:ext cx="42152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"Piensa en él como reiniciar un sistema lento. Cuando lo activas… todo va mejor."</a:t>
            </a:r>
            <a:endParaRPr lang="en-US" sz="1550" dirty="0"/>
          </a:p>
        </p:txBody>
      </p:sp>
      <p:sp>
        <p:nvSpPr>
          <p:cNvPr id="16" name="Shape 14"/>
          <p:cNvSpPr/>
          <p:nvPr/>
        </p:nvSpPr>
        <p:spPr>
          <a:xfrm>
            <a:off x="793790" y="5842992"/>
            <a:ext cx="13042821" cy="843201"/>
          </a:xfrm>
          <a:prstGeom prst="roundRect">
            <a:avLst>
              <a:gd name="adj" fmla="val 21184"/>
            </a:avLst>
          </a:prstGeom>
          <a:solidFill>
            <a:srgbClr val="CCE6D1"/>
          </a:solidFill>
          <a:ln/>
        </p:spPr>
      </p:sp>
      <p:pic>
        <p:nvPicPr>
          <p:cNvPr id="1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2148" y="6130647"/>
            <a:ext cx="248007" cy="198358"/>
          </a:xfrm>
          <a:prstGeom prst="rect">
            <a:avLst/>
          </a:prstGeom>
        </p:spPr>
      </p:pic>
      <p:sp>
        <p:nvSpPr>
          <p:cNvPr id="18" name="Text 15"/>
          <p:cNvSpPr/>
          <p:nvPr/>
        </p:nvSpPr>
        <p:spPr>
          <a:xfrm>
            <a:off x="1438513" y="6090880"/>
            <a:ext cx="1219973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Emoción: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renacer.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Lógica: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antioxidantes + aminoácidos.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2025-11-27T10:36:47Z</dcterms:created>
  <dcterms:modified xsi:type="dcterms:W3CDTF">2025-11-27T10:36:47Z</dcterms:modified>
</cp:coreProperties>
</file>