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4630400" cy="8229600"/>
  <p:notesSz cx="8229600" cy="14630400"/>
  <p:embeddedFontLst>
    <p:embeddedFont>
      <p:font typeface="Fraunces Extra Bold" pitchFamily="2" charset="77"/>
      <p:regular r:id="rId37"/>
      <p:italic r:id="rId38"/>
    </p:embeddedFont>
    <p:embeddedFont>
      <p:font typeface="Nobile" panose="02000503050000020004" pitchFamily="2" charset="0"/>
      <p:regular r:id="rId3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6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763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6202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Parte 5 CIERRES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779758"/>
            <a:ext cx="7556421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 err="1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Generales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• </a:t>
            </a:r>
            <a:r>
              <a:rPr lang="en-US" sz="195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Por producto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• </a:t>
            </a:r>
            <a:r>
              <a:rPr lang="en-US" sz="195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gimnasios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• </a:t>
            </a:r>
            <a:r>
              <a:rPr lang="en-US" sz="195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mujeres (Ladies)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• </a:t>
            </a:r>
            <a:r>
              <a:rPr lang="en-US" sz="195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deportistas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• </a:t>
            </a:r>
            <a:r>
              <a:rPr lang="en-US" sz="195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redes sociales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• </a:t>
            </a:r>
            <a:r>
              <a:rPr lang="en-US" sz="195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eventos grandes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• </a:t>
            </a:r>
            <a:r>
              <a:rPr lang="en-US" sz="195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objeciones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("no tengo dinero", "no tengo tiempo", "me lo pienso").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4123"/>
            <a:ext cx="337399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GENTLEMAN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1363147"/>
            <a:ext cx="1304282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Vitalidad – enfoque – rendimiento masculino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93790" y="1890236"/>
            <a:ext cx="674727" cy="1012150"/>
          </a:xfrm>
          <a:prstGeom prst="roundRect">
            <a:avLst>
              <a:gd name="adj" fmla="val 360045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1004649" y="2238137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637109" y="2058829"/>
            <a:ext cx="1219950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"Eres la misma persona… pero con mejores recursos."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93790" y="3070979"/>
            <a:ext cx="674727" cy="1012150"/>
          </a:xfrm>
          <a:prstGeom prst="roundRect">
            <a:avLst>
              <a:gd name="adj" fmla="val 360045"/>
            </a:avLst>
          </a:prstGeom>
          <a:solidFill>
            <a:srgbClr val="E8F3E8"/>
          </a:solidFill>
          <a:ln/>
        </p:spPr>
      </p:sp>
      <p:sp>
        <p:nvSpPr>
          <p:cNvPr id="8" name="Text 6"/>
          <p:cNvSpPr/>
          <p:nvPr/>
        </p:nvSpPr>
        <p:spPr>
          <a:xfrm>
            <a:off x="1004649" y="3418880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1637109" y="3239572"/>
            <a:ext cx="1219950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 energía falsa, es potencia real."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793790" y="4251722"/>
            <a:ext cx="674727" cy="1012150"/>
          </a:xfrm>
          <a:prstGeom prst="roundRect">
            <a:avLst>
              <a:gd name="adj" fmla="val 360045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1004649" y="4599623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637109" y="4420314"/>
            <a:ext cx="1219950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estrés te baja. Gentleman te sube."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93790" y="5432465"/>
            <a:ext cx="674727" cy="1012150"/>
          </a:xfrm>
          <a:prstGeom prst="roundRect">
            <a:avLst>
              <a:gd name="adj" fmla="val 360045"/>
            </a:avLst>
          </a:prstGeom>
          <a:solidFill>
            <a:srgbClr val="E8F3E8"/>
          </a:solidFill>
          <a:ln/>
        </p:spPr>
      </p:sp>
      <p:sp>
        <p:nvSpPr>
          <p:cNvPr id="14" name="Text 12"/>
          <p:cNvSpPr/>
          <p:nvPr/>
        </p:nvSpPr>
        <p:spPr>
          <a:xfrm>
            <a:off x="1004649" y="5780365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637109" y="5601057"/>
            <a:ext cx="1219950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"Funciona mientras tú vives y disfrutas."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793790" y="6613207"/>
            <a:ext cx="674727" cy="1012150"/>
          </a:xfrm>
          <a:prstGeom prst="roundRect">
            <a:avLst>
              <a:gd name="adj" fmla="val 360045"/>
            </a:avLst>
          </a:prstGeom>
          <a:solidFill>
            <a:srgbClr val="E8F3E8"/>
          </a:solidFill>
          <a:ln/>
        </p:spPr>
      </p:sp>
      <p:sp>
        <p:nvSpPr>
          <p:cNvPr id="17" name="Text 15"/>
          <p:cNvSpPr/>
          <p:nvPr/>
        </p:nvSpPr>
        <p:spPr>
          <a:xfrm>
            <a:off x="1004649" y="6961108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637109" y="6781800"/>
            <a:ext cx="1219950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hombre que quieres ser empieza con cómo te sientes."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13040"/>
            <a:ext cx="452044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COLÁGENO PARCHES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3107531"/>
            <a:ext cx="1101375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Piel – firmeza – articulaciones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683079"/>
            <a:ext cx="1101375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puede haber buena piel sin buena nutrición interna."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149447"/>
            <a:ext cx="1101375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"Belleza sin complicarte, directamente donde cuenta."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615815"/>
            <a:ext cx="1101375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"Pruébalo 7 días: lo vas a notar en tu piel."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082183"/>
            <a:ext cx="1101375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4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"Cada día construyes firmeza o la pierdes. Tú eliges."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548551"/>
            <a:ext cx="1101375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5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"Esto es para quien quiere resultados, no rituales interminables."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2299275" y="2393275"/>
            <a:ext cx="154483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3179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FEEE2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3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1925717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PARA GIMNASIOS Y ENTRENADORES</a:t>
            </a:r>
            <a:endParaRPr lang="en-US" sz="5350" dirty="0"/>
          </a:p>
        </p:txBody>
      </p:sp>
      <p:sp>
        <p:nvSpPr>
          <p:cNvPr id="6" name="Shape 3"/>
          <p:cNvSpPr/>
          <p:nvPr/>
        </p:nvSpPr>
        <p:spPr>
          <a:xfrm>
            <a:off x="793790" y="3935016"/>
            <a:ext cx="4215289" cy="1587579"/>
          </a:xfrm>
          <a:prstGeom prst="roundRect">
            <a:avLst>
              <a:gd name="adj" fmla="val 11252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992148" y="4133374"/>
            <a:ext cx="381857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"Esto no sustituye tu entrenamiento… lo potencia."</a:t>
            </a:r>
            <a:endParaRPr lang="en-US" sz="1950" dirty="0"/>
          </a:p>
        </p:txBody>
      </p:sp>
      <p:sp>
        <p:nvSpPr>
          <p:cNvPr id="8" name="Shape 5"/>
          <p:cNvSpPr/>
          <p:nvPr/>
        </p:nvSpPr>
        <p:spPr>
          <a:xfrm>
            <a:off x="5207437" y="3935016"/>
            <a:ext cx="4215408" cy="1587579"/>
          </a:xfrm>
          <a:prstGeom prst="roundRect">
            <a:avLst>
              <a:gd name="adj" fmla="val 11252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5405795" y="4133374"/>
            <a:ext cx="3818692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"Tus clientes entrenan contigo 1 hora, pero viven 23 sin ti. Esto los cuida en las 23."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9621203" y="3935016"/>
            <a:ext cx="4215289" cy="1587579"/>
          </a:xfrm>
          <a:prstGeom prst="roundRect">
            <a:avLst>
              <a:gd name="adj" fmla="val 11252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9819561" y="4133374"/>
            <a:ext cx="381857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"Un cuerpo sin recuperación, no avanza."</a:t>
            </a:r>
            <a:endParaRPr lang="en-US" sz="1950" dirty="0"/>
          </a:p>
        </p:txBody>
      </p:sp>
      <p:sp>
        <p:nvSpPr>
          <p:cNvPr id="12" name="Shape 9"/>
          <p:cNvSpPr/>
          <p:nvPr/>
        </p:nvSpPr>
        <p:spPr>
          <a:xfrm>
            <a:off x="793790" y="5720953"/>
            <a:ext cx="6422112" cy="1190625"/>
          </a:xfrm>
          <a:prstGeom prst="roundRect">
            <a:avLst>
              <a:gd name="adj" fmla="val 15003"/>
            </a:avLst>
          </a:prstGeom>
          <a:solidFill>
            <a:srgbClr val="E8F3E8"/>
          </a:solidFill>
          <a:ln/>
        </p:spPr>
      </p:sp>
      <p:sp>
        <p:nvSpPr>
          <p:cNvPr id="13" name="Text 10"/>
          <p:cNvSpPr/>
          <p:nvPr/>
        </p:nvSpPr>
        <p:spPr>
          <a:xfrm>
            <a:off x="992148" y="5919311"/>
            <a:ext cx="602539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mejor versión no es la que entrena fuerte, es la que se </a:t>
            </a:r>
            <a:r>
              <a:rPr lang="en-US" sz="19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recupera mejor."</a:t>
            </a:r>
            <a:endParaRPr lang="en-US" sz="1950" dirty="0"/>
          </a:p>
        </p:txBody>
      </p:sp>
      <p:sp>
        <p:nvSpPr>
          <p:cNvPr id="14" name="Shape 11"/>
          <p:cNvSpPr/>
          <p:nvPr/>
        </p:nvSpPr>
        <p:spPr>
          <a:xfrm>
            <a:off x="7414260" y="5720953"/>
            <a:ext cx="6422231" cy="1190625"/>
          </a:xfrm>
          <a:prstGeom prst="roundRect">
            <a:avLst>
              <a:gd name="adj" fmla="val 15003"/>
            </a:avLst>
          </a:prstGeom>
          <a:solidFill>
            <a:srgbClr val="E8F3E8"/>
          </a:solidFill>
          <a:ln/>
        </p:spPr>
      </p:sp>
      <p:sp>
        <p:nvSpPr>
          <p:cNvPr id="15" name="Text 12"/>
          <p:cNvSpPr/>
          <p:nvPr/>
        </p:nvSpPr>
        <p:spPr>
          <a:xfrm>
            <a:off x="7612618" y="5919311"/>
            <a:ext cx="60255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"Dales resultados y tendrás clientes fieles para siempre."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094" y="515660"/>
            <a:ext cx="1523643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4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750094" y="754856"/>
            <a:ext cx="4074795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PARA MUJERES</a:t>
            </a:r>
            <a:endParaRPr lang="en-US" sz="2350" dirty="0"/>
          </a:p>
        </p:txBody>
      </p:sp>
      <p:sp>
        <p:nvSpPr>
          <p:cNvPr id="4" name="Text 2"/>
          <p:cNvSpPr/>
          <p:nvPr/>
        </p:nvSpPr>
        <p:spPr>
          <a:xfrm>
            <a:off x="750094" y="1184553"/>
            <a:ext cx="387310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(Ladies, menopausia, bienestar femenino)</a:t>
            </a:r>
            <a:endParaRPr lang="en-US" sz="1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4" y="1732955"/>
            <a:ext cx="7225308" cy="433518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171164" y="1705570"/>
            <a:ext cx="1716643" cy="195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750094" y="6342221"/>
            <a:ext cx="4295537" cy="883682"/>
          </a:xfrm>
          <a:prstGeom prst="roundRect">
            <a:avLst>
              <a:gd name="adj" fmla="val 12415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29" y="6284357"/>
            <a:ext cx="146209" cy="146209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286" y="7137559"/>
            <a:ext cx="146209" cy="14620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8095" y="6540222"/>
            <a:ext cx="3899535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tienes que aguantar el cansancio como si fuera normal."</a:t>
            </a:r>
            <a:endParaRPr lang="en-US" sz="1150" dirty="0"/>
          </a:p>
        </p:txBody>
      </p:sp>
      <p:sp>
        <p:nvSpPr>
          <p:cNvPr id="11" name="Shape 6"/>
          <p:cNvSpPr/>
          <p:nvPr/>
        </p:nvSpPr>
        <p:spPr>
          <a:xfrm>
            <a:off x="5167432" y="6342221"/>
            <a:ext cx="4295537" cy="883682"/>
          </a:xfrm>
          <a:prstGeom prst="roundRect">
            <a:avLst>
              <a:gd name="adj" fmla="val 12415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567" y="6284357"/>
            <a:ext cx="146209" cy="146209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4624" y="7137559"/>
            <a:ext cx="146209" cy="14620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5365433" y="6540222"/>
            <a:ext cx="3899535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cuerpo cambia, pero tu bienestar también puede cambiar."</a:t>
            </a:r>
            <a:endParaRPr lang="en-US" sz="1150" dirty="0"/>
          </a:p>
        </p:txBody>
      </p:sp>
      <p:sp>
        <p:nvSpPr>
          <p:cNvPr id="15" name="Shape 8"/>
          <p:cNvSpPr/>
          <p:nvPr/>
        </p:nvSpPr>
        <p:spPr>
          <a:xfrm>
            <a:off x="9584769" y="6342221"/>
            <a:ext cx="4295537" cy="883682"/>
          </a:xfrm>
          <a:prstGeom prst="roundRect">
            <a:avLst>
              <a:gd name="adj" fmla="val 12415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905" y="6284357"/>
            <a:ext cx="146209" cy="146209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1962" y="7137559"/>
            <a:ext cx="146209" cy="146209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9782770" y="6540222"/>
            <a:ext cx="3899535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te pido que me creas, te pido que lo pruebes."</a:t>
            </a:r>
            <a:endParaRPr lang="en-US" sz="1150" dirty="0"/>
          </a:p>
        </p:txBody>
      </p:sp>
      <p:sp>
        <p:nvSpPr>
          <p:cNvPr id="19" name="Shape 10"/>
          <p:cNvSpPr/>
          <p:nvPr/>
        </p:nvSpPr>
        <p:spPr>
          <a:xfrm>
            <a:off x="750094" y="7347704"/>
            <a:ext cx="6504146" cy="639842"/>
          </a:xfrm>
          <a:prstGeom prst="roundRect">
            <a:avLst>
              <a:gd name="adj" fmla="val 1714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29" y="7289840"/>
            <a:ext cx="146209" cy="146209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896" y="7899202"/>
            <a:ext cx="146209" cy="146209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948095" y="7545705"/>
            <a:ext cx="6108144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te sientes bien, todo lo demás fluye."</a:t>
            </a:r>
            <a:endParaRPr lang="en-US" sz="1150" dirty="0"/>
          </a:p>
        </p:txBody>
      </p:sp>
      <p:sp>
        <p:nvSpPr>
          <p:cNvPr id="23" name="Shape 12"/>
          <p:cNvSpPr/>
          <p:nvPr/>
        </p:nvSpPr>
        <p:spPr>
          <a:xfrm>
            <a:off x="7376041" y="7347704"/>
            <a:ext cx="6504265" cy="639842"/>
          </a:xfrm>
          <a:prstGeom prst="roundRect">
            <a:avLst>
              <a:gd name="adj" fmla="val 1714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177" y="7289840"/>
            <a:ext cx="146209" cy="146209"/>
          </a:xfrm>
          <a:prstGeom prst="rect">
            <a:avLst/>
          </a:prstGeom>
        </p:spPr>
      </p:pic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1962" y="7899202"/>
            <a:ext cx="146209" cy="146209"/>
          </a:xfrm>
          <a:prstGeom prst="rect">
            <a:avLst/>
          </a:prstGeom>
        </p:spPr>
      </p:pic>
      <p:sp>
        <p:nvSpPr>
          <p:cNvPr id="26" name="Text 13"/>
          <p:cNvSpPr/>
          <p:nvPr/>
        </p:nvSpPr>
        <p:spPr>
          <a:xfrm>
            <a:off x="7574042" y="7545705"/>
            <a:ext cx="6108263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energía merece volver."</a:t>
            </a:r>
            <a:endParaRPr lang="en-US" sz="11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1753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5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793790" y="1022628"/>
            <a:ext cx="6762869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PARA DEPORTISTAS</a:t>
            </a:r>
            <a:endParaRPr lang="en-US" sz="3300" dirty="0"/>
          </a:p>
        </p:txBody>
      </p:sp>
      <p:sp>
        <p:nvSpPr>
          <p:cNvPr id="4" name="Shape 2"/>
          <p:cNvSpPr/>
          <p:nvPr/>
        </p:nvSpPr>
        <p:spPr>
          <a:xfrm>
            <a:off x="962501" y="2055733"/>
            <a:ext cx="168593" cy="759023"/>
          </a:xfrm>
          <a:prstGeom prst="roundRect">
            <a:avLst>
              <a:gd name="adj" fmla="val 90059"/>
            </a:avLst>
          </a:prstGeom>
          <a:solidFill>
            <a:srgbClr val="E8F3E8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1945005"/>
            <a:ext cx="506016" cy="506016"/>
          </a:xfrm>
          <a:prstGeom prst="roundRect">
            <a:avLst>
              <a:gd name="adj" fmla="val 90353"/>
            </a:avLst>
          </a:prstGeom>
          <a:solidFill>
            <a:srgbClr val="E8F3E8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234" y="2071449"/>
            <a:ext cx="253008" cy="25300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68398" y="1971318"/>
            <a:ext cx="417278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"No hay rendimiento sin recuperación."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1215509" y="3236476"/>
            <a:ext cx="168593" cy="759023"/>
          </a:xfrm>
          <a:prstGeom prst="roundRect">
            <a:avLst>
              <a:gd name="adj" fmla="val 90059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1046798" y="3125748"/>
            <a:ext cx="506016" cy="506016"/>
          </a:xfrm>
          <a:prstGeom prst="roundRect">
            <a:avLst>
              <a:gd name="adj" fmla="val 90353"/>
            </a:avLst>
          </a:prstGeom>
          <a:solidFill>
            <a:srgbClr val="E8F3E8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242" y="3252192"/>
            <a:ext cx="253008" cy="25300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721406" y="3152061"/>
            <a:ext cx="3945255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"Esto trabaja mientras tú descansas."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1468517" y="4417219"/>
            <a:ext cx="168593" cy="759023"/>
          </a:xfrm>
          <a:prstGeom prst="roundRect">
            <a:avLst>
              <a:gd name="adj" fmla="val 90059"/>
            </a:avLst>
          </a:prstGeom>
          <a:solidFill>
            <a:srgbClr val="E8F3E8"/>
          </a:solidFill>
          <a:ln/>
        </p:spPr>
      </p:sp>
      <p:sp>
        <p:nvSpPr>
          <p:cNvPr id="13" name="Shape 9"/>
          <p:cNvSpPr/>
          <p:nvPr/>
        </p:nvSpPr>
        <p:spPr>
          <a:xfrm>
            <a:off x="1299805" y="4306491"/>
            <a:ext cx="506016" cy="506016"/>
          </a:xfrm>
          <a:prstGeom prst="roundRect">
            <a:avLst>
              <a:gd name="adj" fmla="val 90353"/>
            </a:avLst>
          </a:prstGeom>
          <a:solidFill>
            <a:srgbClr val="E8F3E8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6250" y="4432935"/>
            <a:ext cx="253008" cy="25300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974413" y="4332803"/>
            <a:ext cx="4692015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"Energía estable = entrenamientos mejores."</a:t>
            </a:r>
            <a:endParaRPr lang="en-US" sz="1650" dirty="0"/>
          </a:p>
        </p:txBody>
      </p:sp>
      <p:sp>
        <p:nvSpPr>
          <p:cNvPr id="16" name="Shape 11"/>
          <p:cNvSpPr/>
          <p:nvPr/>
        </p:nvSpPr>
        <p:spPr>
          <a:xfrm>
            <a:off x="1721644" y="5597962"/>
            <a:ext cx="168593" cy="759023"/>
          </a:xfrm>
          <a:prstGeom prst="roundRect">
            <a:avLst>
              <a:gd name="adj" fmla="val 90059"/>
            </a:avLst>
          </a:prstGeom>
          <a:solidFill>
            <a:srgbClr val="E8F3E8"/>
          </a:solidFill>
          <a:ln/>
        </p:spPr>
      </p:sp>
      <p:sp>
        <p:nvSpPr>
          <p:cNvPr id="17" name="Shape 12"/>
          <p:cNvSpPr/>
          <p:nvPr/>
        </p:nvSpPr>
        <p:spPr>
          <a:xfrm>
            <a:off x="1552932" y="5487233"/>
            <a:ext cx="506016" cy="506016"/>
          </a:xfrm>
          <a:prstGeom prst="roundRect">
            <a:avLst>
              <a:gd name="adj" fmla="val 90353"/>
            </a:avLst>
          </a:prstGeom>
          <a:solidFill>
            <a:srgbClr val="E8F3E8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9377" y="5613678"/>
            <a:ext cx="253008" cy="25300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2227540" y="5513546"/>
            <a:ext cx="4947047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"No necesitas más esfuerzo, sino mejor apoyo."</a:t>
            </a:r>
            <a:endParaRPr lang="en-US" sz="1650" dirty="0"/>
          </a:p>
        </p:txBody>
      </p:sp>
      <p:sp>
        <p:nvSpPr>
          <p:cNvPr id="20" name="Shape 14"/>
          <p:cNvSpPr/>
          <p:nvPr/>
        </p:nvSpPr>
        <p:spPr>
          <a:xfrm>
            <a:off x="1468517" y="6778704"/>
            <a:ext cx="168593" cy="759023"/>
          </a:xfrm>
          <a:prstGeom prst="roundRect">
            <a:avLst>
              <a:gd name="adj" fmla="val 90059"/>
            </a:avLst>
          </a:prstGeom>
          <a:solidFill>
            <a:srgbClr val="E8F3E8"/>
          </a:solidFill>
          <a:ln/>
        </p:spPr>
      </p:sp>
      <p:sp>
        <p:nvSpPr>
          <p:cNvPr id="21" name="Shape 15"/>
          <p:cNvSpPr/>
          <p:nvPr/>
        </p:nvSpPr>
        <p:spPr>
          <a:xfrm>
            <a:off x="1299805" y="6667976"/>
            <a:ext cx="506016" cy="506016"/>
          </a:xfrm>
          <a:prstGeom prst="roundRect">
            <a:avLst>
              <a:gd name="adj" fmla="val 90353"/>
            </a:avLst>
          </a:prstGeom>
          <a:solidFill>
            <a:srgbClr val="E8F3E8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26250" y="6794421"/>
            <a:ext cx="253008" cy="25300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974413" y="6694289"/>
            <a:ext cx="5824299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"Prueba y verás cómo responde tu cuerpo en 48 horas."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18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6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739622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PARA WHATSAPP</a:t>
            </a:r>
            <a:endParaRPr lang="en-US" sz="7800" dirty="0"/>
          </a:p>
        </p:txBody>
      </p:sp>
      <p:sp>
        <p:nvSpPr>
          <p:cNvPr id="4" name="Shape 2"/>
          <p:cNvSpPr/>
          <p:nvPr/>
        </p:nvSpPr>
        <p:spPr>
          <a:xfrm>
            <a:off x="793790" y="4518065"/>
            <a:ext cx="4215289" cy="1587579"/>
          </a:xfrm>
          <a:prstGeom prst="roundRect">
            <a:avLst>
              <a:gd name="adj" fmla="val 30004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4716423"/>
            <a:ext cx="381857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"¿Te lo preparo y lo pruebas 2 días?"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5207437" y="4518065"/>
            <a:ext cx="4215408" cy="1587579"/>
          </a:xfrm>
          <a:prstGeom prst="roundRect">
            <a:avLst>
              <a:gd name="adj" fmla="val 30004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5405795" y="4716423"/>
            <a:ext cx="3818692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 mando el pack que más se adapta a lo que necesitas."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9621203" y="4518065"/>
            <a:ext cx="4215289" cy="1587579"/>
          </a:xfrm>
          <a:prstGeom prst="roundRect">
            <a:avLst>
              <a:gd name="adj" fmla="val 30004"/>
            </a:avLst>
          </a:prstGeom>
          <a:solidFill>
            <a:srgbClr val="E8F3E8"/>
          </a:solidFill>
          <a:ln/>
        </p:spPr>
      </p:sp>
      <p:sp>
        <p:nvSpPr>
          <p:cNvPr id="9" name="Text 7"/>
          <p:cNvSpPr/>
          <p:nvPr/>
        </p:nvSpPr>
        <p:spPr>
          <a:xfrm>
            <a:off x="9819561" y="4716423"/>
            <a:ext cx="3818573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mañana te levantas igual… no pierdes nada. Si te levantas mejor, lo ganas todo."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93790" y="6304002"/>
            <a:ext cx="6422112" cy="793671"/>
          </a:xfrm>
          <a:prstGeom prst="roundRect">
            <a:avLst>
              <a:gd name="adj" fmla="val 60017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992148" y="6502360"/>
            <a:ext cx="602539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"¿Lo hacemos fácil?"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414260" y="6304002"/>
            <a:ext cx="6422231" cy="793671"/>
          </a:xfrm>
          <a:prstGeom prst="roundRect">
            <a:avLst>
              <a:gd name="adj" fmla="val 60017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7612618" y="6502360"/>
            <a:ext cx="602551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"Tú decides cuándo empezar a sentirte mejor."</a:t>
            </a:r>
            <a:endParaRPr lang="en-US" sz="1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5251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7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793790" y="2258258"/>
            <a:ext cx="5513903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PARA VIDEOS CORTOS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93790" y="2854881"/>
            <a:ext cx="7190661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(TikTok / Instagram)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793790" y="3306247"/>
            <a:ext cx="310217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Estilo contundente, 5 segundos: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793790" y="3741539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842070" y="3765649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1212890" y="3785830"/>
            <a:ext cx="3098721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"Tu bienestar empieza con un parche."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793790" y="4289703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842070" y="4313813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212890" y="4333994"/>
            <a:ext cx="3146822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"Pegas, sigues con tu vida… y lo notas."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793790" y="4837867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842070" y="4861977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1212890" y="4882158"/>
            <a:ext cx="3063597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"Si te cansa estar cansado… empieza."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793790" y="5386030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16" name="Text 14"/>
          <p:cNvSpPr/>
          <p:nvPr/>
        </p:nvSpPr>
        <p:spPr>
          <a:xfrm>
            <a:off x="842070" y="5410140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1212890" y="5430322"/>
            <a:ext cx="193762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"Tu cuerpo quiere esto."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793790" y="5934194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19" name="Text 17"/>
          <p:cNvSpPr/>
          <p:nvPr/>
        </p:nvSpPr>
        <p:spPr>
          <a:xfrm>
            <a:off x="842070" y="5958304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1212890" y="5978485"/>
            <a:ext cx="2308027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"No es magia. Es tecnología."</a:t>
            </a:r>
            <a:endParaRPr lang="en-US" sz="1250" dirty="0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0" y="0"/>
            <a:ext cx="585216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69369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DFEEE2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8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93790" y="1246823"/>
            <a:ext cx="13042821" cy="235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50"/>
              </a:lnSpc>
              <a:buNone/>
            </a:pPr>
            <a:r>
              <a:rPr lang="en-US" sz="74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PARA EVENTOS GRANDES</a:t>
            </a:r>
            <a:endParaRPr lang="en-US" sz="7400" dirty="0"/>
          </a:p>
        </p:txBody>
      </p:sp>
      <p:sp>
        <p:nvSpPr>
          <p:cNvPr id="6" name="Text 3"/>
          <p:cNvSpPr/>
          <p:nvPr/>
        </p:nvSpPr>
        <p:spPr>
          <a:xfrm>
            <a:off x="793790" y="3886319"/>
            <a:ext cx="3770948" cy="471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(épicos)</a:t>
            </a:r>
            <a:endParaRPr lang="en-US" sz="2950" dirty="0"/>
          </a:p>
        </p:txBody>
      </p:sp>
      <p:sp>
        <p:nvSpPr>
          <p:cNvPr id="7" name="Shape 4"/>
          <p:cNvSpPr/>
          <p:nvPr/>
        </p:nvSpPr>
        <p:spPr>
          <a:xfrm>
            <a:off x="793790" y="4640342"/>
            <a:ext cx="4221956" cy="1554242"/>
          </a:xfrm>
          <a:prstGeom prst="roundRect">
            <a:avLst>
              <a:gd name="adj" fmla="val 1091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05126" y="4851678"/>
            <a:ext cx="3799284" cy="1131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venís aquí por un producto. Venís por una nueva versión de vosotros mismos."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5204222" y="4640342"/>
            <a:ext cx="4221956" cy="1554242"/>
          </a:xfrm>
          <a:prstGeom prst="roundRect">
            <a:avLst>
              <a:gd name="adj" fmla="val 1091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415558" y="4851678"/>
            <a:ext cx="3799284" cy="754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hay éxito sin energía, no hay sueños sin bienestar."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9614654" y="4640342"/>
            <a:ext cx="4221956" cy="1554242"/>
          </a:xfrm>
          <a:prstGeom prst="roundRect">
            <a:avLst>
              <a:gd name="adj" fmla="val 1091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25990" y="4851678"/>
            <a:ext cx="3799284" cy="1131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"Un parche no cambia el mundo… pero puede cambiar tu día. Y tu día cambia tu vida."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793790" y="6383060"/>
            <a:ext cx="6427113" cy="1177052"/>
          </a:xfrm>
          <a:prstGeom prst="roundRect">
            <a:avLst>
              <a:gd name="adj" fmla="val 1441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05126" y="6594396"/>
            <a:ext cx="6004441" cy="754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"Hoy eliges: seguir igual… o empezar una nueva historia."</a:t>
            </a:r>
            <a:endParaRPr lang="en-US" sz="1850" dirty="0"/>
          </a:p>
        </p:txBody>
      </p:sp>
      <p:sp>
        <p:nvSpPr>
          <p:cNvPr id="15" name="Shape 12"/>
          <p:cNvSpPr/>
          <p:nvPr/>
        </p:nvSpPr>
        <p:spPr>
          <a:xfrm>
            <a:off x="7409378" y="6383060"/>
            <a:ext cx="6427232" cy="1177052"/>
          </a:xfrm>
          <a:prstGeom prst="roundRect">
            <a:avLst>
              <a:gd name="adj" fmla="val 1441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7620714" y="6594396"/>
            <a:ext cx="6004560" cy="377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"Esto no va de química. Va de calidad de vida."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85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9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296358"/>
            <a:ext cx="10264497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ANTI-OBJECIONES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3449836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(los más críticos)</a:t>
            </a:r>
            <a:endParaRPr lang="en-US" sz="3100" dirty="0"/>
          </a:p>
        </p:txBody>
      </p:sp>
      <p:sp>
        <p:nvSpPr>
          <p:cNvPr id="5" name="Shape 3"/>
          <p:cNvSpPr/>
          <p:nvPr/>
        </p:nvSpPr>
        <p:spPr>
          <a:xfrm>
            <a:off x="793790" y="4342774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672727"/>
            <a:ext cx="509027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23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OBJECIÓN 1: "No tengo dinero"</a:t>
            </a:r>
            <a:endParaRPr lang="en-US" sz="23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5399484"/>
            <a:ext cx="297656" cy="29765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438632" y="5350073"/>
            <a:ext cx="3537347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estás comprando un gasto. Estás comprando bienestar."</a:t>
            </a:r>
            <a:endParaRPr lang="en-US" sz="19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8400" y="5399484"/>
            <a:ext cx="297656" cy="29765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868829" y="5350073"/>
            <a:ext cx="353746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"¿Cuánto te cuesta seguir con tu cansancio o tu dolor?"</a:t>
            </a:r>
            <a:endParaRPr lang="en-US" sz="19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8716" y="5399484"/>
            <a:ext cx="297656" cy="29765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299144" y="5350073"/>
            <a:ext cx="353746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"Invertir en ti es lo único que nunca se pierde."</a:t>
            </a:r>
            <a:endParaRPr lang="en-US" sz="19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4174"/>
            <a:ext cx="520588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23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OBJECIÓN 2: "No tengo tiempo"</a:t>
            </a:r>
            <a:endParaRPr lang="en-US" sz="2300" dirty="0"/>
          </a:p>
        </p:txBody>
      </p:sp>
      <p:sp>
        <p:nvSpPr>
          <p:cNvPr id="4" name="Shape 1"/>
          <p:cNvSpPr/>
          <p:nvPr/>
        </p:nvSpPr>
        <p:spPr>
          <a:xfrm>
            <a:off x="793790" y="3591520"/>
            <a:ext cx="7556421" cy="1723906"/>
          </a:xfrm>
          <a:prstGeom prst="roundRect">
            <a:avLst>
              <a:gd name="adj" fmla="val 10362"/>
            </a:avLst>
          </a:prstGeom>
          <a:solidFill>
            <a:srgbClr val="E8F3E8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3591520"/>
            <a:ext cx="7556421" cy="1017032"/>
          </a:xfrm>
          <a:prstGeom prst="roundRect">
            <a:avLst>
              <a:gd name="adj" fmla="val 17564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992148" y="3789878"/>
            <a:ext cx="715970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"Perfecto, porque esto justamente está hecho para gente sin tiempo."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93790" y="4608552"/>
            <a:ext cx="7556421" cy="706874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608552"/>
            <a:ext cx="7556421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9" name="Text 6"/>
          <p:cNvSpPr/>
          <p:nvPr/>
        </p:nvSpPr>
        <p:spPr>
          <a:xfrm>
            <a:off x="992148" y="4806910"/>
            <a:ext cx="38422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"Lo pones y sigues con tu vida."</a:t>
            </a:r>
            <a:endParaRPr lang="en-US" sz="1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54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1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173242"/>
            <a:ext cx="11379875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GENERALES</a:t>
            </a:r>
            <a:endParaRPr lang="en-US" sz="7800" dirty="0"/>
          </a:p>
        </p:txBody>
      </p:sp>
      <p:sp>
        <p:nvSpPr>
          <p:cNvPr id="4" name="Text 2"/>
          <p:cNvSpPr/>
          <p:nvPr/>
        </p:nvSpPr>
        <p:spPr>
          <a:xfrm>
            <a:off x="793790" y="2711291"/>
            <a:ext cx="435816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Los 10 más poderosos</a:t>
            </a:r>
            <a:endParaRPr lang="en-US" sz="3100" dirty="0"/>
          </a:p>
        </p:txBody>
      </p:sp>
      <p:sp>
        <p:nvSpPr>
          <p:cNvPr id="5" name="Text 3"/>
          <p:cNvSpPr/>
          <p:nvPr/>
        </p:nvSpPr>
        <p:spPr>
          <a:xfrm>
            <a:off x="793790" y="3505081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(Estos ya los tienes, pero te los dejo aquí organizados para que todo esté en un solo sitio)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790" y="4125278"/>
            <a:ext cx="4215289" cy="706874"/>
          </a:xfrm>
          <a:prstGeom prst="roundRect">
            <a:avLst>
              <a:gd name="adj" fmla="val 25270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992148" y="4323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1. Reptiliano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5207437" y="4125278"/>
            <a:ext cx="4215408" cy="706874"/>
          </a:xfrm>
          <a:prstGeom prst="roundRect">
            <a:avLst>
              <a:gd name="adj" fmla="val 25270"/>
            </a:avLst>
          </a:prstGeom>
          <a:solidFill>
            <a:srgbClr val="E8F3E8"/>
          </a:solidFill>
          <a:ln/>
        </p:spPr>
      </p:sp>
      <p:sp>
        <p:nvSpPr>
          <p:cNvPr id="9" name="Text 7"/>
          <p:cNvSpPr/>
          <p:nvPr/>
        </p:nvSpPr>
        <p:spPr>
          <a:xfrm>
            <a:off x="5405795" y="4323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2. Pérdida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9621203" y="4125278"/>
            <a:ext cx="4215289" cy="706874"/>
          </a:xfrm>
          <a:prstGeom prst="roundRect">
            <a:avLst>
              <a:gd name="adj" fmla="val 25270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9819561" y="4323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3. Tribu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93790" y="5030510"/>
            <a:ext cx="6422112" cy="706874"/>
          </a:xfrm>
          <a:prstGeom prst="roundRect">
            <a:avLst>
              <a:gd name="adj" fmla="val 25270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992148" y="52288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4. Autoridad</a:t>
            </a:r>
            <a:endParaRPr lang="en-US" sz="1950" dirty="0"/>
          </a:p>
        </p:txBody>
      </p:sp>
      <p:sp>
        <p:nvSpPr>
          <p:cNvPr id="14" name="Shape 12"/>
          <p:cNvSpPr/>
          <p:nvPr/>
        </p:nvSpPr>
        <p:spPr>
          <a:xfrm>
            <a:off x="7414260" y="5030510"/>
            <a:ext cx="6422231" cy="706874"/>
          </a:xfrm>
          <a:prstGeom prst="roundRect">
            <a:avLst>
              <a:gd name="adj" fmla="val 25270"/>
            </a:avLst>
          </a:prstGeom>
          <a:solidFill>
            <a:srgbClr val="E8F3E8"/>
          </a:solidFill>
          <a:ln/>
        </p:spPr>
      </p:sp>
      <p:sp>
        <p:nvSpPr>
          <p:cNvPr id="15" name="Text 13"/>
          <p:cNvSpPr/>
          <p:nvPr/>
        </p:nvSpPr>
        <p:spPr>
          <a:xfrm>
            <a:off x="7612618" y="5228868"/>
            <a:ext cx="28629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5. Comodidad absoluta</a:t>
            </a:r>
            <a:endParaRPr lang="en-US" sz="1950" dirty="0"/>
          </a:p>
        </p:txBody>
      </p:sp>
      <p:sp>
        <p:nvSpPr>
          <p:cNvPr id="16" name="Shape 14"/>
          <p:cNvSpPr/>
          <p:nvPr/>
        </p:nvSpPr>
        <p:spPr>
          <a:xfrm>
            <a:off x="793790" y="5960626"/>
            <a:ext cx="4215289" cy="752594"/>
          </a:xfrm>
          <a:prstGeom prst="roundRect">
            <a:avLst>
              <a:gd name="adj" fmla="val 2373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15008" y="61818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6. ¿Qué pierdes?</a:t>
            </a:r>
            <a:endParaRPr lang="en-US" sz="1950" dirty="0"/>
          </a:p>
        </p:txBody>
      </p:sp>
      <p:sp>
        <p:nvSpPr>
          <p:cNvPr id="18" name="Shape 16"/>
          <p:cNvSpPr/>
          <p:nvPr/>
        </p:nvSpPr>
        <p:spPr>
          <a:xfrm>
            <a:off x="5207437" y="5960626"/>
            <a:ext cx="4215408" cy="752594"/>
          </a:xfrm>
          <a:prstGeom prst="roundRect">
            <a:avLst>
              <a:gd name="adj" fmla="val 2373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5428655" y="61818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7. Identidad</a:t>
            </a:r>
            <a:endParaRPr lang="en-US" sz="1950" dirty="0"/>
          </a:p>
        </p:txBody>
      </p:sp>
      <p:sp>
        <p:nvSpPr>
          <p:cNvPr id="20" name="Shape 18"/>
          <p:cNvSpPr/>
          <p:nvPr/>
        </p:nvSpPr>
        <p:spPr>
          <a:xfrm>
            <a:off x="9621203" y="5960626"/>
            <a:ext cx="4215289" cy="752594"/>
          </a:xfrm>
          <a:prstGeom prst="roundRect">
            <a:avLst>
              <a:gd name="adj" fmla="val 2373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9842421" y="61818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8. Futuro</a:t>
            </a:r>
            <a:endParaRPr lang="en-US" sz="1950" dirty="0"/>
          </a:p>
        </p:txBody>
      </p:sp>
      <p:sp>
        <p:nvSpPr>
          <p:cNvPr id="22" name="Shape 20"/>
          <p:cNvSpPr/>
          <p:nvPr/>
        </p:nvSpPr>
        <p:spPr>
          <a:xfrm>
            <a:off x="793790" y="6911578"/>
            <a:ext cx="6422112" cy="752594"/>
          </a:xfrm>
          <a:prstGeom prst="roundRect">
            <a:avLst>
              <a:gd name="adj" fmla="val 2373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1015008" y="7132796"/>
            <a:ext cx="26431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9. Prueba controlada</a:t>
            </a:r>
            <a:endParaRPr lang="en-US" sz="1950" dirty="0"/>
          </a:p>
        </p:txBody>
      </p:sp>
      <p:sp>
        <p:nvSpPr>
          <p:cNvPr id="24" name="Shape 22"/>
          <p:cNvSpPr/>
          <p:nvPr/>
        </p:nvSpPr>
        <p:spPr>
          <a:xfrm>
            <a:off x="7414260" y="6911578"/>
            <a:ext cx="6422231" cy="752594"/>
          </a:xfrm>
          <a:prstGeom prst="roundRect">
            <a:avLst>
              <a:gd name="adj" fmla="val 2373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7635478" y="7132796"/>
            <a:ext cx="36031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10. Experiencia &gt; Argumento</a:t>
            </a:r>
            <a:endParaRPr lang="en-US" sz="19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10708"/>
            <a:ext cx="5667494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23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OBJECIÓN 3: "Tengo que pensarlo"</a:t>
            </a:r>
            <a:endParaRPr lang="en-US" sz="2300" dirty="0"/>
          </a:p>
        </p:txBody>
      </p:sp>
      <p:sp>
        <p:nvSpPr>
          <p:cNvPr id="3" name="Shape 1"/>
          <p:cNvSpPr/>
          <p:nvPr/>
        </p:nvSpPr>
        <p:spPr>
          <a:xfrm>
            <a:off x="793790" y="3587234"/>
            <a:ext cx="4215289" cy="1831658"/>
          </a:xfrm>
          <a:prstGeom prst="roundRect">
            <a:avLst>
              <a:gd name="adj" fmla="val 975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3610094"/>
            <a:ext cx="4169569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2752606" y="372165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5008" y="4403765"/>
            <a:ext cx="377285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cuerpo ya tomó la decisión. Ahora falta tu mente."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5207437" y="3587234"/>
            <a:ext cx="4215408" cy="1831658"/>
          </a:xfrm>
          <a:prstGeom prst="roundRect">
            <a:avLst>
              <a:gd name="adj" fmla="val 975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0297" y="3610094"/>
            <a:ext cx="4169688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9" name="Text 7"/>
          <p:cNvSpPr/>
          <p:nvPr/>
        </p:nvSpPr>
        <p:spPr>
          <a:xfrm>
            <a:off x="7166253" y="372165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5428655" y="4403765"/>
            <a:ext cx="3772972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"Piénsalo probándolo. Sin experiencia no hay verdad."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9621203" y="3587234"/>
            <a:ext cx="4215289" cy="1831658"/>
          </a:xfrm>
          <a:prstGeom prst="roundRect">
            <a:avLst>
              <a:gd name="adj" fmla="val 975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4063" y="3610094"/>
            <a:ext cx="4169569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11580019" y="372165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9842421" y="4403765"/>
            <a:ext cx="377285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"Pensarlo no cambia tu día. Probarlo, sí."</a:t>
            </a:r>
            <a:endParaRPr lang="en-US" sz="19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2455"/>
            <a:ext cx="5750123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22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OBJECIÓN 4: "No creo en estas cosas"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448276"/>
            <a:ext cx="5976699" cy="597669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849" y="2984778"/>
            <a:ext cx="6291382" cy="13575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41325" y="3173254"/>
            <a:ext cx="5914430" cy="754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"Genial, porque no es cuestión de creer: es cuestión de sentirlo."</a:t>
            </a:r>
            <a:endParaRPr lang="en-US" sz="18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849" y="4530804"/>
            <a:ext cx="6291382" cy="135755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741325" y="4719280"/>
            <a:ext cx="5914430" cy="754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"Pruébalo 2 días. Si tu cuerpo no siente nada, me lo dices."</a:t>
            </a:r>
            <a:endParaRPr lang="en-US" sz="18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5216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45950" y="227909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PARTE 6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645950" y="2978468"/>
            <a:ext cx="556152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MENSAJES DE WHATSAPP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645950" y="3772257"/>
            <a:ext cx="719066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Listos para copiar y pegar, con neuroventas, versión corta, larga, emocional, lógica, misterio, cierre, seguimiento y reactivación.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943606" y="5409605"/>
            <a:ext cx="68930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Son los mensajes EXACTOS que más convierten.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645950" y="5186363"/>
            <a:ext cx="22860" cy="764024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376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A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793790" y="964168"/>
            <a:ext cx="4658916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MENSAJES CORTOS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793790" y="1790224"/>
            <a:ext cx="1304282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(Impacto inmediato)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2348270"/>
            <a:ext cx="13042821" cy="759023"/>
          </a:xfrm>
          <a:prstGeom prst="roundRect">
            <a:avLst>
              <a:gd name="adj" fmla="val 21180"/>
            </a:avLst>
          </a:prstGeom>
          <a:solidFill>
            <a:srgbClr val="CCE6D1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83" y="2605683"/>
            <a:ext cx="223242" cy="17859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74219" y="2571512"/>
            <a:ext cx="122837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Estos son para enviar rápido y generar interés sin presión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93790" y="3308152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93790" y="3588901"/>
            <a:ext cx="6432113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793790" y="3723918"/>
            <a:ext cx="2648307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Curiosidad + Dopamina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93790" y="4110038"/>
            <a:ext cx="643211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"¿Alguna vez has probado una tecnología que funciona sin pasar por el estómago?"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404497" y="3308152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404497" y="3588901"/>
            <a:ext cx="6432113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1"/>
          <p:cNvSpPr/>
          <p:nvPr/>
        </p:nvSpPr>
        <p:spPr>
          <a:xfrm>
            <a:off x="7404497" y="372391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Simplicidad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404497" y="4110038"/>
            <a:ext cx="643211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"Esto no tienes que tomarlo ni recordarlo. Lo pegas… y funciona."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793790" y="4994077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793790" y="5274826"/>
            <a:ext cx="6432113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8" name="Text 15"/>
          <p:cNvSpPr/>
          <p:nvPr/>
        </p:nvSpPr>
        <p:spPr>
          <a:xfrm>
            <a:off x="793790" y="540984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Bienestar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93790" y="5795963"/>
            <a:ext cx="643211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quieres más energía, mejor descanso o menos estrés… te enseño algo."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7404497" y="4994077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400" dirty="0"/>
          </a:p>
        </p:txBody>
      </p:sp>
      <p:sp>
        <p:nvSpPr>
          <p:cNvPr id="21" name="Shape 18"/>
          <p:cNvSpPr/>
          <p:nvPr/>
        </p:nvSpPr>
        <p:spPr>
          <a:xfrm>
            <a:off x="7404497" y="5274826"/>
            <a:ext cx="6432113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2" name="Text 19"/>
          <p:cNvSpPr/>
          <p:nvPr/>
        </p:nvSpPr>
        <p:spPr>
          <a:xfrm>
            <a:off x="7404497" y="5409843"/>
            <a:ext cx="3305651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Dolor (disparador reptiliano)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7404497" y="5795963"/>
            <a:ext cx="643211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estás cansado de estar cansado, tengo algo para ti."</a:t>
            </a:r>
            <a:endParaRPr lang="en-US" sz="1400" dirty="0"/>
          </a:p>
        </p:txBody>
      </p:sp>
      <p:sp>
        <p:nvSpPr>
          <p:cNvPr id="24" name="Text 21"/>
          <p:cNvSpPr/>
          <p:nvPr/>
        </p:nvSpPr>
        <p:spPr>
          <a:xfrm>
            <a:off x="793790" y="6394252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05</a:t>
            </a:r>
            <a:endParaRPr lang="en-US" sz="1400" dirty="0"/>
          </a:p>
        </p:txBody>
      </p:sp>
      <p:sp>
        <p:nvSpPr>
          <p:cNvPr id="25" name="Shape 22"/>
          <p:cNvSpPr/>
          <p:nvPr/>
        </p:nvSpPr>
        <p:spPr>
          <a:xfrm>
            <a:off x="793790" y="6675001"/>
            <a:ext cx="6432113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6" name="Text 23"/>
          <p:cNvSpPr/>
          <p:nvPr/>
        </p:nvSpPr>
        <p:spPr>
          <a:xfrm>
            <a:off x="793790" y="681001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Prueba controlada</a:t>
            </a:r>
            <a:endParaRPr lang="en-US" sz="1750" dirty="0"/>
          </a:p>
        </p:txBody>
      </p:sp>
      <p:sp>
        <p:nvSpPr>
          <p:cNvPr id="27" name="Text 24"/>
          <p:cNvSpPr/>
          <p:nvPr/>
        </p:nvSpPr>
        <p:spPr>
          <a:xfrm>
            <a:off x="793790" y="7196138"/>
            <a:ext cx="643211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"Hazlo 2 días y tú mismo decides."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7404497" y="6394252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06</a:t>
            </a:r>
            <a:endParaRPr lang="en-US" sz="1400" dirty="0"/>
          </a:p>
        </p:txBody>
      </p:sp>
      <p:sp>
        <p:nvSpPr>
          <p:cNvPr id="29" name="Shape 26"/>
          <p:cNvSpPr/>
          <p:nvPr/>
        </p:nvSpPr>
        <p:spPr>
          <a:xfrm>
            <a:off x="7404497" y="6675001"/>
            <a:ext cx="6432113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30" name="Text 27"/>
          <p:cNvSpPr/>
          <p:nvPr/>
        </p:nvSpPr>
        <p:spPr>
          <a:xfrm>
            <a:off x="7404497" y="681001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suave</a:t>
            </a:r>
            <a:endParaRPr lang="en-US" sz="1750" dirty="0"/>
          </a:p>
        </p:txBody>
      </p:sp>
      <p:sp>
        <p:nvSpPr>
          <p:cNvPr id="31" name="Text 28"/>
          <p:cNvSpPr/>
          <p:nvPr/>
        </p:nvSpPr>
        <p:spPr>
          <a:xfrm>
            <a:off x="7404497" y="7196138"/>
            <a:ext cx="643211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"¿Quieres que te explique rápido cuál es el mejor para ti?"</a:t>
            </a:r>
            <a:endParaRPr lang="en-US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34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B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462921"/>
            <a:ext cx="51551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MENSAJES LARGOS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380655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(Explicación + emoción + cierre)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3000851"/>
            <a:ext cx="13042821" cy="922615"/>
          </a:xfrm>
          <a:prstGeom prst="roundRect">
            <a:avLst>
              <a:gd name="adj" fmla="val 19361"/>
            </a:avLst>
          </a:prstGeom>
          <a:solidFill>
            <a:srgbClr val="CCE6D1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298388"/>
            <a:ext cx="310039" cy="24800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00545" y="3248739"/>
            <a:ext cx="121377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enviar después de que te pidan más info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4221123"/>
            <a:ext cx="3222784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1️⃣</a:t>
            </a:r>
            <a:r>
              <a:rPr lang="en-US" sz="23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emocional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91446" y="5121712"/>
            <a:ext cx="12745164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 mayoría vive cansada, estresada o con molestias… y piensa que es normal. Pero no lo es. Lo que te voy a enseñar es una forma más simple de sentir bienestar: sin pastillas, sin horarios, sin complicarte. Solo un parche que se adapta a tu día y te ayuda a tener más energía, descanso y equilibrio."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91446" y="6535817"/>
            <a:ext cx="1274516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"Dime qué buscas mejorar y te digo cuál va contigo."</a:t>
            </a:r>
            <a:endParaRPr lang="en-US" sz="1950" dirty="0"/>
          </a:p>
        </p:txBody>
      </p:sp>
      <p:sp>
        <p:nvSpPr>
          <p:cNvPr id="11" name="Shape 8"/>
          <p:cNvSpPr/>
          <p:nvPr/>
        </p:nvSpPr>
        <p:spPr>
          <a:xfrm>
            <a:off x="793790" y="4898469"/>
            <a:ext cx="22860" cy="2257544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06184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2️⃣</a:t>
            </a:r>
            <a:r>
              <a:rPr lang="en-US" sz="23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lógica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6577846" y="3706773"/>
            <a:ext cx="72587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"Trabajamos con tecnología transdérmica S.T.T., que libera ingredientes a través de la piel de forma continua durante horas. Es simple: lo aplicas y sigue funcionando sin pasar por el sistema digestivo."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577846" y="4882634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"Cuéntame qué quieres mejorar y te preparo la mejor opción."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280190" y="3483531"/>
            <a:ext cx="22860" cy="1939885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37435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3️⃣</a:t>
            </a:r>
            <a:r>
              <a:rPr lang="en-US" sz="23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misterio</a:t>
            </a:r>
            <a:endParaRPr lang="en-US" sz="2300" dirty="0"/>
          </a:p>
        </p:txBody>
      </p:sp>
      <p:sp>
        <p:nvSpPr>
          <p:cNvPr id="3" name="Shape 1"/>
          <p:cNvSpPr/>
          <p:nvPr/>
        </p:nvSpPr>
        <p:spPr>
          <a:xfrm>
            <a:off x="793790" y="5098494"/>
            <a:ext cx="13042821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113961"/>
            <a:ext cx="6397347" cy="1984534"/>
          </a:xfrm>
          <a:prstGeom prst="roundRect">
            <a:avLst>
              <a:gd name="adj" fmla="val 9001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3312319"/>
            <a:ext cx="6000631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"Lo que te voy a enseñar no es un suplemento, no es una crema y no es algo que tengas que tomar. Es una tecnología que trabaja mientras tú haces tu vida. Cuando lo pruebes, vas a entenderlo."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439144" y="5121354"/>
            <a:ext cx="6397466" cy="793671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7637502" y="5319713"/>
            <a:ext cx="600075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"¿Quieres verlo?"</a:t>
            </a:r>
            <a:endParaRPr lang="en-US" sz="19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9541"/>
            <a:ext cx="5342692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4️⃣</a:t>
            </a:r>
            <a:r>
              <a:rPr lang="en-US" sz="23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directa (alta conversión)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1091446" y="3570208"/>
            <a:ext cx="7334369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"Tengo algo que te puede ayudar con energía, descanso, ansiedad, inflamación o bienestar general. Nada que tomar. Nada que recordar. Lo pones y sigues con tu vida."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1091446" y="4939665"/>
            <a:ext cx="7334369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"¿Qué es lo que más te gustaría mejorar ahora mismo?"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3570208"/>
            <a:ext cx="22860" cy="1766411"/>
          </a:xfrm>
          <a:prstGeom prst="rect">
            <a:avLst/>
          </a:prstGeom>
          <a:solidFill>
            <a:srgbClr val="438951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1990130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64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C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734270"/>
            <a:ext cx="9138761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MENSAJES PARA CIERRE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3887748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(WhatsApp)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582358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1️⃣</a:t>
            </a: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reptiliano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91446" y="5482947"/>
            <a:ext cx="1274516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cuerpo ya te está pidiendo algo. ¿Lo escuchamos hoy?"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93790" y="5259705"/>
            <a:ext cx="22860" cy="843439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108365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2️⃣</a:t>
            </a: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de prueba</a:t>
            </a:r>
            <a:endParaRPr lang="en-US" sz="2300" dirty="0"/>
          </a:p>
        </p:txBody>
      </p:sp>
      <p:sp>
        <p:nvSpPr>
          <p:cNvPr id="3" name="Shape 1"/>
          <p:cNvSpPr/>
          <p:nvPr/>
        </p:nvSpPr>
        <p:spPr>
          <a:xfrm>
            <a:off x="793790" y="3884890"/>
            <a:ext cx="13042821" cy="1236345"/>
          </a:xfrm>
          <a:prstGeom prst="roundRect">
            <a:avLst>
              <a:gd name="adj" fmla="val 887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3884890"/>
            <a:ext cx="91440" cy="123634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4106108"/>
            <a:ext cx="1253180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"Hacemos esto: te preparo el pack y lo pruebas 3 días. Si no notas nada, lo dejamos ahí. Si lo notas, seguimos."</a:t>
            </a:r>
            <a:endParaRPr lang="en-US" sz="1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0"/>
            <a:ext cx="65836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1638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2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927854"/>
            <a:ext cx="545853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CIERRES POR PRODUCTO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793790" y="1487448"/>
            <a:ext cx="31755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SLYM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793790" y="2122408"/>
            <a:ext cx="645914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Adelgazamiento – ansiedad – metabolismo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2618542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793790" y="2865358"/>
            <a:ext cx="645914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9" name="Text 6"/>
          <p:cNvSpPr/>
          <p:nvPr/>
        </p:nvSpPr>
        <p:spPr>
          <a:xfrm>
            <a:off x="793790" y="2990374"/>
            <a:ext cx="645914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cuerpo quiere dejar de luchar. Dale algo que trabaje con él, no contra él."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93790" y="3903226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793790" y="4150042"/>
            <a:ext cx="645914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2" name="Text 9"/>
          <p:cNvSpPr/>
          <p:nvPr/>
        </p:nvSpPr>
        <p:spPr>
          <a:xfrm>
            <a:off x="793790" y="4275058"/>
            <a:ext cx="645914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la comida te controla, esto te devuelve el control."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3790" y="4870371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250" dirty="0"/>
          </a:p>
        </p:txBody>
      </p:sp>
      <p:sp>
        <p:nvSpPr>
          <p:cNvPr id="14" name="Shape 11"/>
          <p:cNvSpPr/>
          <p:nvPr/>
        </p:nvSpPr>
        <p:spPr>
          <a:xfrm>
            <a:off x="793790" y="5117187"/>
            <a:ext cx="645914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5" name="Text 12"/>
          <p:cNvSpPr/>
          <p:nvPr/>
        </p:nvSpPr>
        <p:spPr>
          <a:xfrm>
            <a:off x="793790" y="5242203"/>
            <a:ext cx="645914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"Empieza hoy, y en 7 días me cuentas la diferencia."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93790" y="5837515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793790" y="6084332"/>
            <a:ext cx="645914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8" name="Text 15"/>
          <p:cNvSpPr/>
          <p:nvPr/>
        </p:nvSpPr>
        <p:spPr>
          <a:xfrm>
            <a:off x="793790" y="6209347"/>
            <a:ext cx="645914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 magia. Es biología bien dirigida."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793790" y="6804660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05</a:t>
            </a:r>
            <a:endParaRPr lang="en-US" sz="1250" dirty="0"/>
          </a:p>
        </p:txBody>
      </p:sp>
      <p:sp>
        <p:nvSpPr>
          <p:cNvPr id="20" name="Shape 17"/>
          <p:cNvSpPr/>
          <p:nvPr/>
        </p:nvSpPr>
        <p:spPr>
          <a:xfrm>
            <a:off x="793790" y="7051477"/>
            <a:ext cx="645914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1" name="Text 18"/>
          <p:cNvSpPr/>
          <p:nvPr/>
        </p:nvSpPr>
        <p:spPr>
          <a:xfrm>
            <a:off x="793790" y="7176492"/>
            <a:ext cx="645914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nada cambia, nada cambia. Empieza."</a:t>
            </a:r>
            <a:endParaRPr lang="en-US" sz="1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55871"/>
            <a:ext cx="3040023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3️⃣</a:t>
            </a: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de pérdida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1091446" y="4056459"/>
            <a:ext cx="725876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lo pruebas puedes mejorar. Si no lo pruebas, te quedas igual."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793790" y="3833217"/>
            <a:ext cx="22860" cy="1240393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5674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4️⃣</a:t>
            </a: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suave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793790" y="3213021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"¿Quieres que te lo prepare?"</a:t>
            </a:r>
            <a:endParaRPr lang="en-US" sz="7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85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D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777960"/>
            <a:ext cx="76223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MENSAJES DE SEGUIMIENTO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695694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(Cuando no contestan)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3315891"/>
            <a:ext cx="13042821" cy="843201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603546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3563779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Muy sutiles, nada invasivos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382333"/>
            <a:ext cx="496133" cy="4961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537930" y="4500086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1️⃣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Curiosidad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1537930" y="4936927"/>
            <a:ext cx="5653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"¿Te llegó mi mensaje?"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4382333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183285" y="4500086"/>
            <a:ext cx="2598539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2️⃣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Acompañamiento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8183285" y="4936927"/>
            <a:ext cx="5653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"Cuando quieras, estoy aquí para ayudarte."</a:t>
            </a:r>
            <a:endParaRPr lang="en-US" sz="15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790" y="5651302"/>
            <a:ext cx="496133" cy="49613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37930" y="5769054"/>
            <a:ext cx="2812852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3️⃣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Recordatorio suave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1537930" y="6205895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sé si lo viste, pero lo que te comenté podría ayudarte mucho."</a:t>
            </a:r>
            <a:endParaRPr lang="en-US" sz="15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39144" y="5651302"/>
            <a:ext cx="496133" cy="49613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83285" y="576905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4️⃣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Reapertura</a:t>
            </a:r>
            <a:endParaRPr lang="en-US" sz="1950" dirty="0"/>
          </a:p>
        </p:txBody>
      </p:sp>
      <p:sp>
        <p:nvSpPr>
          <p:cNvPr id="19" name="Text 12"/>
          <p:cNvSpPr/>
          <p:nvPr/>
        </p:nvSpPr>
        <p:spPr>
          <a:xfrm>
            <a:off x="8183285" y="6205895"/>
            <a:ext cx="5653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"Cuéntame cómo te estás sintiendo últimamente."</a:t>
            </a:r>
            <a:endParaRPr lang="en-US" sz="15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79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E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71735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REACTIVACIÓN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635091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(Cuando dejaron de hablar hace días)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91446" y="3478530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(Estas son oro)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3255288"/>
            <a:ext cx="22860" cy="764024"/>
          </a:xfrm>
          <a:prstGeom prst="rect">
            <a:avLst/>
          </a:prstGeom>
          <a:solidFill>
            <a:srgbClr val="438951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42554"/>
            <a:ext cx="4347567" cy="79379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92148" y="5234702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"Hola! Me acordé de ti porque mucha gente está usando ahora el parche para energía/descanso/ansiedad. ¿Sigues interesado en mejorar esa parte?"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4242554"/>
            <a:ext cx="4347567" cy="79379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39715" y="5234702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"¿Me dejas recomendarte algo rápido?"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4242554"/>
            <a:ext cx="4347567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87282" y="5234702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"Estaba revisando casos y me vino el tuyo a la mente. ¿Quieres que te prepare algo personalizado?"</a:t>
            </a:r>
            <a:endParaRPr lang="en-US" sz="15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0"/>
            <a:ext cx="65836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932" y="544116"/>
            <a:ext cx="234815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SECCIÓN F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790932" y="912733"/>
            <a:ext cx="6464856" cy="1173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MENSAJES WHATSAPP PARA GRUPOS</a:t>
            </a:r>
            <a:endParaRPr lang="en-US" sz="3650" dirty="0"/>
          </a:p>
        </p:txBody>
      </p:sp>
      <p:sp>
        <p:nvSpPr>
          <p:cNvPr id="5" name="Text 2"/>
          <p:cNvSpPr/>
          <p:nvPr/>
        </p:nvSpPr>
        <p:spPr>
          <a:xfrm>
            <a:off x="790932" y="2368391"/>
            <a:ext cx="6464856" cy="375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</a:rPr>
              <a:t>O redes </a:t>
            </a:r>
            <a:r>
              <a:rPr lang="en-US" dirty="0" err="1">
                <a:solidFill>
                  <a:srgbClr val="405449"/>
                </a:solidFill>
                <a:latin typeface="Nobile" pitchFamily="34" charset="0"/>
              </a:rPr>
              <a:t>sociales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072634" y="3166705"/>
            <a:ext cx="6183154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(Muy potentes, activan)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790932" y="2955369"/>
            <a:ext cx="22860" cy="723186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Shape 5"/>
          <p:cNvSpPr/>
          <p:nvPr/>
        </p:nvSpPr>
        <p:spPr>
          <a:xfrm>
            <a:off x="790932" y="3989665"/>
            <a:ext cx="93821" cy="93821"/>
          </a:xfrm>
          <a:prstGeom prst="roundRect">
            <a:avLst>
              <a:gd name="adj" fmla="val 487311"/>
            </a:avLst>
          </a:prstGeom>
          <a:solidFill>
            <a:srgbClr val="438951"/>
          </a:solidFill>
          <a:ln/>
        </p:spPr>
      </p:sp>
      <p:sp>
        <p:nvSpPr>
          <p:cNvPr id="9" name="Text 6"/>
          <p:cNvSpPr/>
          <p:nvPr/>
        </p:nvSpPr>
        <p:spPr>
          <a:xfrm>
            <a:off x="1072515" y="3889891"/>
            <a:ext cx="2348151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1️⃣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1072515" y="4303633"/>
            <a:ext cx="6183273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"Chicos, hoy comparto algo que puede marcar un antes y un después en vuestra energía y bienestar. Os lo explico si queréis."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790932" y="5380077"/>
            <a:ext cx="93821" cy="93821"/>
          </a:xfrm>
          <a:prstGeom prst="roundRect">
            <a:avLst>
              <a:gd name="adj" fmla="val 487311"/>
            </a:avLst>
          </a:prstGeom>
          <a:solidFill>
            <a:srgbClr val="438951"/>
          </a:solidFill>
          <a:ln/>
        </p:spPr>
      </p:sp>
      <p:sp>
        <p:nvSpPr>
          <p:cNvPr id="12" name="Text 9"/>
          <p:cNvSpPr/>
          <p:nvPr/>
        </p:nvSpPr>
        <p:spPr>
          <a:xfrm>
            <a:off x="1072515" y="5280303"/>
            <a:ext cx="2348151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2️⃣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1072515" y="5694045"/>
            <a:ext cx="6183273" cy="901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"Familia, estamos usando esta tecnología nueva que funciona mientras haces tu vida. Si alguien quiere saber cuál es el mejor para él, que me diga."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790932" y="7071003"/>
            <a:ext cx="93821" cy="93821"/>
          </a:xfrm>
          <a:prstGeom prst="roundRect">
            <a:avLst>
              <a:gd name="adj" fmla="val 487311"/>
            </a:avLst>
          </a:prstGeom>
          <a:solidFill>
            <a:srgbClr val="438951"/>
          </a:solidFill>
          <a:ln/>
        </p:spPr>
      </p:sp>
      <p:sp>
        <p:nvSpPr>
          <p:cNvPr id="15" name="Text 12"/>
          <p:cNvSpPr/>
          <p:nvPr/>
        </p:nvSpPr>
        <p:spPr>
          <a:xfrm>
            <a:off x="1072515" y="6971228"/>
            <a:ext cx="2348151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3️⃣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1072515" y="7384971"/>
            <a:ext cx="6183273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"Hoy hacemos pruebas personalizadas. ¿Quién quiere la suya?"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2634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PAINLESS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2915603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Bienestar muscular, descanso, calma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3535799"/>
            <a:ext cx="4215289" cy="1236345"/>
          </a:xfrm>
          <a:prstGeom prst="roundRect">
            <a:avLst>
              <a:gd name="adj" fmla="val 887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3535799"/>
            <a:ext cx="91440" cy="123634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757017"/>
            <a:ext cx="370427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 normal vivir con dolor. Normal es tener bienestar."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5207437" y="3535799"/>
            <a:ext cx="4215408" cy="1236345"/>
          </a:xfrm>
          <a:prstGeom prst="roundRect">
            <a:avLst>
              <a:gd name="adj" fmla="val 887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4577" y="3535799"/>
            <a:ext cx="91440" cy="123634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3757017"/>
            <a:ext cx="3704392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"Esta noche puede ser distinta a todas las anteriores."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9621203" y="3535799"/>
            <a:ext cx="4215289" cy="1236345"/>
          </a:xfrm>
          <a:prstGeom prst="roundRect">
            <a:avLst>
              <a:gd name="adj" fmla="val 887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9598343" y="3535799"/>
            <a:ext cx="91440" cy="123634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2" name="Text 10"/>
          <p:cNvSpPr/>
          <p:nvPr/>
        </p:nvSpPr>
        <p:spPr>
          <a:xfrm>
            <a:off x="9911001" y="3757017"/>
            <a:ext cx="370427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"Pruébalo 2 noches. Tu cuerpo te va a dar la respuesta."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93790" y="4970502"/>
            <a:ext cx="4215289" cy="1236345"/>
          </a:xfrm>
          <a:prstGeom prst="roundRect">
            <a:avLst>
              <a:gd name="adj" fmla="val 887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70930" y="4970502"/>
            <a:ext cx="91440" cy="123634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5" name="Text 13"/>
          <p:cNvSpPr/>
          <p:nvPr/>
        </p:nvSpPr>
        <p:spPr>
          <a:xfrm>
            <a:off x="1083588" y="5191720"/>
            <a:ext cx="3704273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"Dormir bien cambia tu vida más que cualquier otra cosa."</a:t>
            </a:r>
            <a:endParaRPr lang="en-US" sz="1950" dirty="0"/>
          </a:p>
        </p:txBody>
      </p:sp>
      <p:sp>
        <p:nvSpPr>
          <p:cNvPr id="16" name="Shape 14"/>
          <p:cNvSpPr/>
          <p:nvPr/>
        </p:nvSpPr>
        <p:spPr>
          <a:xfrm>
            <a:off x="5207437" y="4970502"/>
            <a:ext cx="4215408" cy="1236345"/>
          </a:xfrm>
          <a:prstGeom prst="roundRect">
            <a:avLst>
              <a:gd name="adj" fmla="val 887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5184577" y="4970502"/>
            <a:ext cx="91440" cy="123634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8" name="Text 16"/>
          <p:cNvSpPr/>
          <p:nvPr/>
        </p:nvSpPr>
        <p:spPr>
          <a:xfrm>
            <a:off x="5497235" y="5191720"/>
            <a:ext cx="3704392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descanso vale más que tus excusas."</a:t>
            </a:r>
            <a:endParaRPr lang="en-US" sz="1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0238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OMEVIA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644729"/>
            <a:ext cx="627935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Inflamación – bienestar general – claridad mental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220278"/>
            <a:ext cx="627935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cuerpo no necesita más lucha, necesita equilibrio."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083600"/>
            <a:ext cx="627935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"Cuando reduces la inflamación, tu vida se ordena."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946922"/>
            <a:ext cx="627935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"Pruébalo y dime si notas más claridad en 3 días."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413290"/>
            <a:ext cx="627935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4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"Sin equilibrio interno no hay bienestar externo."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879658"/>
            <a:ext cx="627935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5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"Esto no te cambia la vida… te la devuelve."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975122"/>
            <a:ext cx="6279356" cy="62793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1477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GLUTAMORE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2234446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Detox – regeneración – energía celular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54643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846790"/>
            <a:ext cx="395085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hace detox: te devuelve tu capacidad natural para limpiarte."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854643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3846790"/>
            <a:ext cx="395085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 como reiniciar un sistema saturado."</a:t>
            </a:r>
            <a:endParaRPr lang="en-US" sz="1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854643"/>
            <a:ext cx="4347567" cy="79379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687282" y="3846790"/>
            <a:ext cx="395085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"Tres días y notarás más ligereza."</a:t>
            </a:r>
            <a:endParaRPr lang="en-US" sz="1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459254"/>
            <a:ext cx="6422231" cy="142886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2148" y="5657612"/>
            <a:ext cx="60255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"Cuando el cuerpo puede respirar… la mente también lo hace."</a:t>
            </a:r>
            <a:endParaRPr lang="en-US" sz="19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379" y="5459254"/>
            <a:ext cx="6422231" cy="1428869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7612737" y="5657612"/>
            <a:ext cx="602551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"Esto no te resta nada: te recupera."</a:t>
            </a:r>
            <a:endParaRPr lang="en-US" sz="1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313259"/>
            <a:ext cx="5602962" cy="56029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8480" y="2214443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B12 PATCH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888480" y="2908935"/>
            <a:ext cx="695563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Energía mental – enfoque – ánimo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888480" y="3484483"/>
            <a:ext cx="695563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"¿Y si tu cansancio no es normal?"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888480" y="3950851"/>
            <a:ext cx="695563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vas a sentir que te acelera. Vas a sentir enfoque."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888480" y="4417219"/>
            <a:ext cx="695563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 mente cansada lo complica todo. Deja que tu energía ordene tu día."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888480" y="5280541"/>
            <a:ext cx="695563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"3 horas después de ponértelo hablamos."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888480" y="5746909"/>
            <a:ext cx="695563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"¿Qué prefieres? ¿Seguir cansado o probar algo fácil?"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9368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MELATONIN PLUS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2502337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Descanso – ansiedad – estrés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3122533"/>
            <a:ext cx="4215289" cy="1810703"/>
          </a:xfrm>
          <a:prstGeom prst="roundRect">
            <a:avLst>
              <a:gd name="adj" fmla="val 9865"/>
            </a:avLst>
          </a:prstGeom>
          <a:solidFill>
            <a:srgbClr val="E8F3E8"/>
          </a:solidFill>
          <a:ln/>
        </p:spPr>
      </p:sp>
      <p:sp>
        <p:nvSpPr>
          <p:cNvPr id="5" name="Shape 3"/>
          <p:cNvSpPr/>
          <p:nvPr/>
        </p:nvSpPr>
        <p:spPr>
          <a:xfrm>
            <a:off x="992148" y="332089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484483"/>
            <a:ext cx="267891" cy="2678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2148" y="4114562"/>
            <a:ext cx="38185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"Nada cambia tu vida tan rápido como dormir bien."</a:t>
            </a:r>
            <a:endParaRPr lang="en-US" sz="1950" dirty="0"/>
          </a:p>
        </p:txBody>
      </p:sp>
      <p:sp>
        <p:nvSpPr>
          <p:cNvPr id="8" name="Shape 5"/>
          <p:cNvSpPr/>
          <p:nvPr/>
        </p:nvSpPr>
        <p:spPr>
          <a:xfrm>
            <a:off x="5207437" y="3122533"/>
            <a:ext cx="4215408" cy="1810703"/>
          </a:xfrm>
          <a:prstGeom prst="roundRect">
            <a:avLst>
              <a:gd name="adj" fmla="val 9865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5405795" y="332089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9506" y="3484483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4114562"/>
            <a:ext cx="38186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"No es sedación. Es descanso real."</a:t>
            </a:r>
            <a:endParaRPr lang="en-US" sz="1950" dirty="0"/>
          </a:p>
        </p:txBody>
      </p:sp>
      <p:sp>
        <p:nvSpPr>
          <p:cNvPr id="12" name="Shape 8"/>
          <p:cNvSpPr/>
          <p:nvPr/>
        </p:nvSpPr>
        <p:spPr>
          <a:xfrm>
            <a:off x="9621203" y="3122533"/>
            <a:ext cx="4215289" cy="1810703"/>
          </a:xfrm>
          <a:prstGeom prst="roundRect">
            <a:avLst>
              <a:gd name="adj" fmla="val 9865"/>
            </a:avLst>
          </a:prstGeom>
          <a:solidFill>
            <a:srgbClr val="E8F3E8"/>
          </a:solidFill>
          <a:ln/>
        </p:spPr>
      </p:sp>
      <p:sp>
        <p:nvSpPr>
          <p:cNvPr id="13" name="Shape 9"/>
          <p:cNvSpPr/>
          <p:nvPr/>
        </p:nvSpPr>
        <p:spPr>
          <a:xfrm>
            <a:off x="9819561" y="332089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3272" y="3484483"/>
            <a:ext cx="267891" cy="26789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819561" y="4114562"/>
            <a:ext cx="38185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"Tu cuerpo necesita parar para poder seguir."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1091446" y="5379720"/>
            <a:ext cx="1274516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"Dormir mejor = vivir mejor."</a:t>
            </a:r>
            <a:endParaRPr lang="en-US" sz="1950" dirty="0"/>
          </a:p>
        </p:txBody>
      </p:sp>
      <p:sp>
        <p:nvSpPr>
          <p:cNvPr id="17" name="Shape 12"/>
          <p:cNvSpPr/>
          <p:nvPr/>
        </p:nvSpPr>
        <p:spPr>
          <a:xfrm>
            <a:off x="793790" y="5156478"/>
            <a:ext cx="22860" cy="843439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8" name="Text 13"/>
          <p:cNvSpPr/>
          <p:nvPr/>
        </p:nvSpPr>
        <p:spPr>
          <a:xfrm>
            <a:off x="793790" y="6223159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"Prueba esta noche y hablamos mañana."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836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7470" y="64436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LADIES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7377470" y="1239679"/>
            <a:ext cx="645914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Bienestar hormonal – energía femenina – equilibrio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377470" y="1927979"/>
            <a:ext cx="6459141" cy="833795"/>
          </a:xfrm>
          <a:prstGeom prst="roundRect">
            <a:avLst>
              <a:gd name="adj" fmla="val 8773"/>
            </a:avLst>
          </a:prstGeom>
          <a:solidFill>
            <a:srgbClr val="FAFFFA"/>
          </a:solidFill>
          <a:ln/>
        </p:spPr>
      </p:sp>
      <p:sp>
        <p:nvSpPr>
          <p:cNvPr id="6" name="Shape 3"/>
          <p:cNvSpPr/>
          <p:nvPr/>
        </p:nvSpPr>
        <p:spPr>
          <a:xfrm>
            <a:off x="7377470" y="1912739"/>
            <a:ext cx="6459141" cy="60960"/>
          </a:xfrm>
          <a:prstGeom prst="roundRect">
            <a:avLst>
              <a:gd name="adj" fmla="val 219768"/>
            </a:avLst>
          </a:prstGeom>
          <a:solidFill>
            <a:srgbClr val="438951"/>
          </a:solidFill>
          <a:ln/>
        </p:spPr>
      </p:sp>
      <p:sp>
        <p:nvSpPr>
          <p:cNvPr id="7" name="Shape 4"/>
          <p:cNvSpPr/>
          <p:nvPr/>
        </p:nvSpPr>
        <p:spPr>
          <a:xfrm>
            <a:off x="10383798" y="1704737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438951"/>
          </a:solidFill>
          <a:ln/>
        </p:spPr>
      </p:sp>
      <p:sp>
        <p:nvSpPr>
          <p:cNvPr id="8" name="Text 5"/>
          <p:cNvSpPr/>
          <p:nvPr/>
        </p:nvSpPr>
        <p:spPr>
          <a:xfrm>
            <a:off x="10517743" y="1816298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7541538" y="2300049"/>
            <a:ext cx="613100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 solo un parche… es volver a sentirte tú."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377470" y="3133844"/>
            <a:ext cx="6459141" cy="833795"/>
          </a:xfrm>
          <a:prstGeom prst="roundRect">
            <a:avLst>
              <a:gd name="adj" fmla="val 8773"/>
            </a:avLst>
          </a:prstGeom>
          <a:solidFill>
            <a:srgbClr val="FAFFFA"/>
          </a:solidFill>
          <a:ln/>
        </p:spPr>
      </p:sp>
      <p:sp>
        <p:nvSpPr>
          <p:cNvPr id="11" name="Shape 8"/>
          <p:cNvSpPr/>
          <p:nvPr/>
        </p:nvSpPr>
        <p:spPr>
          <a:xfrm>
            <a:off x="7377470" y="3118604"/>
            <a:ext cx="6459141" cy="60960"/>
          </a:xfrm>
          <a:prstGeom prst="roundRect">
            <a:avLst>
              <a:gd name="adj" fmla="val 219768"/>
            </a:avLst>
          </a:prstGeom>
          <a:solidFill>
            <a:srgbClr val="438951"/>
          </a:solidFill>
          <a:ln/>
        </p:spPr>
      </p:sp>
      <p:sp>
        <p:nvSpPr>
          <p:cNvPr id="12" name="Shape 9"/>
          <p:cNvSpPr/>
          <p:nvPr/>
        </p:nvSpPr>
        <p:spPr>
          <a:xfrm>
            <a:off x="10383798" y="2910602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438951"/>
          </a:solidFill>
          <a:ln/>
        </p:spPr>
      </p:sp>
      <p:sp>
        <p:nvSpPr>
          <p:cNvPr id="13" name="Text 10"/>
          <p:cNvSpPr/>
          <p:nvPr/>
        </p:nvSpPr>
        <p:spPr>
          <a:xfrm>
            <a:off x="10517743" y="3022163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7541538" y="3505914"/>
            <a:ext cx="613100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cuerpo cambia. Tu bienestar también puede cambiar."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7377470" y="4339709"/>
            <a:ext cx="6459141" cy="833795"/>
          </a:xfrm>
          <a:prstGeom prst="roundRect">
            <a:avLst>
              <a:gd name="adj" fmla="val 8773"/>
            </a:avLst>
          </a:prstGeom>
          <a:solidFill>
            <a:srgbClr val="FAFFFA"/>
          </a:solidFill>
          <a:ln/>
        </p:spPr>
      </p:sp>
      <p:sp>
        <p:nvSpPr>
          <p:cNvPr id="16" name="Shape 13"/>
          <p:cNvSpPr/>
          <p:nvPr/>
        </p:nvSpPr>
        <p:spPr>
          <a:xfrm>
            <a:off x="7377470" y="4324469"/>
            <a:ext cx="6459141" cy="60960"/>
          </a:xfrm>
          <a:prstGeom prst="roundRect">
            <a:avLst>
              <a:gd name="adj" fmla="val 219768"/>
            </a:avLst>
          </a:prstGeom>
          <a:solidFill>
            <a:srgbClr val="438951"/>
          </a:solidFill>
          <a:ln/>
        </p:spPr>
      </p:sp>
      <p:sp>
        <p:nvSpPr>
          <p:cNvPr id="17" name="Shape 14"/>
          <p:cNvSpPr/>
          <p:nvPr/>
        </p:nvSpPr>
        <p:spPr>
          <a:xfrm>
            <a:off x="10383798" y="4116467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438951"/>
          </a:solidFill>
          <a:ln/>
        </p:spPr>
      </p:sp>
      <p:sp>
        <p:nvSpPr>
          <p:cNvPr id="18" name="Text 15"/>
          <p:cNvSpPr/>
          <p:nvPr/>
        </p:nvSpPr>
        <p:spPr>
          <a:xfrm>
            <a:off x="10517743" y="4228028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7541538" y="4711779"/>
            <a:ext cx="613100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"Equilibrio femenino sin complicarte la vida."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7377470" y="5545574"/>
            <a:ext cx="6459141" cy="833795"/>
          </a:xfrm>
          <a:prstGeom prst="roundRect">
            <a:avLst>
              <a:gd name="adj" fmla="val 8773"/>
            </a:avLst>
          </a:prstGeom>
          <a:solidFill>
            <a:srgbClr val="FAFFFA"/>
          </a:solidFill>
          <a:ln/>
        </p:spPr>
      </p:sp>
      <p:sp>
        <p:nvSpPr>
          <p:cNvPr id="21" name="Shape 18"/>
          <p:cNvSpPr/>
          <p:nvPr/>
        </p:nvSpPr>
        <p:spPr>
          <a:xfrm>
            <a:off x="7377470" y="5530334"/>
            <a:ext cx="6459141" cy="60960"/>
          </a:xfrm>
          <a:prstGeom prst="roundRect">
            <a:avLst>
              <a:gd name="adj" fmla="val 219768"/>
            </a:avLst>
          </a:prstGeom>
          <a:solidFill>
            <a:srgbClr val="438951"/>
          </a:solidFill>
          <a:ln/>
        </p:spPr>
      </p:sp>
      <p:sp>
        <p:nvSpPr>
          <p:cNvPr id="22" name="Shape 19"/>
          <p:cNvSpPr/>
          <p:nvPr/>
        </p:nvSpPr>
        <p:spPr>
          <a:xfrm>
            <a:off x="10383798" y="5322332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438951"/>
          </a:solidFill>
          <a:ln/>
        </p:spPr>
      </p:sp>
      <p:sp>
        <p:nvSpPr>
          <p:cNvPr id="23" name="Text 20"/>
          <p:cNvSpPr/>
          <p:nvPr/>
        </p:nvSpPr>
        <p:spPr>
          <a:xfrm>
            <a:off x="10517743" y="5433893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400" dirty="0"/>
          </a:p>
        </p:txBody>
      </p:sp>
      <p:sp>
        <p:nvSpPr>
          <p:cNvPr id="24" name="Text 21"/>
          <p:cNvSpPr/>
          <p:nvPr/>
        </p:nvSpPr>
        <p:spPr>
          <a:xfrm>
            <a:off x="7541538" y="5917644"/>
            <a:ext cx="613100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energía merece volver a brillar."</a:t>
            </a:r>
            <a:endParaRPr lang="en-US" sz="1450" dirty="0"/>
          </a:p>
        </p:txBody>
      </p:sp>
      <p:sp>
        <p:nvSpPr>
          <p:cNvPr id="25" name="Shape 22"/>
          <p:cNvSpPr/>
          <p:nvPr/>
        </p:nvSpPr>
        <p:spPr>
          <a:xfrm>
            <a:off x="7377470" y="6751439"/>
            <a:ext cx="6459141" cy="833795"/>
          </a:xfrm>
          <a:prstGeom prst="roundRect">
            <a:avLst>
              <a:gd name="adj" fmla="val 8773"/>
            </a:avLst>
          </a:prstGeom>
          <a:solidFill>
            <a:srgbClr val="FAFFFA"/>
          </a:solidFill>
          <a:ln/>
        </p:spPr>
      </p:sp>
      <p:sp>
        <p:nvSpPr>
          <p:cNvPr id="26" name="Shape 23"/>
          <p:cNvSpPr/>
          <p:nvPr/>
        </p:nvSpPr>
        <p:spPr>
          <a:xfrm>
            <a:off x="7377470" y="6736199"/>
            <a:ext cx="6459141" cy="60960"/>
          </a:xfrm>
          <a:prstGeom prst="roundRect">
            <a:avLst>
              <a:gd name="adj" fmla="val 219768"/>
            </a:avLst>
          </a:prstGeom>
          <a:solidFill>
            <a:srgbClr val="438951"/>
          </a:solidFill>
          <a:ln/>
        </p:spPr>
      </p:sp>
      <p:sp>
        <p:nvSpPr>
          <p:cNvPr id="27" name="Shape 24"/>
          <p:cNvSpPr/>
          <p:nvPr/>
        </p:nvSpPr>
        <p:spPr>
          <a:xfrm>
            <a:off x="10383798" y="6528197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438951"/>
          </a:solidFill>
          <a:ln/>
        </p:spPr>
      </p:sp>
      <p:sp>
        <p:nvSpPr>
          <p:cNvPr id="28" name="Text 25"/>
          <p:cNvSpPr/>
          <p:nvPr/>
        </p:nvSpPr>
        <p:spPr>
          <a:xfrm>
            <a:off x="10517743" y="6639758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400" dirty="0"/>
          </a:p>
        </p:txBody>
      </p:sp>
      <p:sp>
        <p:nvSpPr>
          <p:cNvPr id="29" name="Text 26"/>
          <p:cNvSpPr/>
          <p:nvPr/>
        </p:nvSpPr>
        <p:spPr>
          <a:xfrm>
            <a:off x="7541538" y="7123509"/>
            <a:ext cx="613100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"Pruébalo y siente tu mejor versión."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2028</Words>
  <Application>Microsoft Macintosh PowerPoint</Application>
  <PresentationFormat>Personalizado</PresentationFormat>
  <Paragraphs>283</Paragraphs>
  <Slides>34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Fraunces Extra Bold</vt:lpstr>
      <vt:lpstr>Arial</vt:lpstr>
      <vt:lpstr>Fraunces Light</vt:lpstr>
      <vt:lpstr>Nobile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Mac</cp:lastModifiedBy>
  <cp:revision>4</cp:revision>
  <dcterms:created xsi:type="dcterms:W3CDTF">2025-12-04T10:09:43Z</dcterms:created>
  <dcterms:modified xsi:type="dcterms:W3CDTF">2025-12-04T13:07:39Z</dcterms:modified>
</cp:coreProperties>
</file>