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14630400" cy="8229600"/>
  <p:notesSz cx="8229600" cy="14630400"/>
  <p:embeddedFontLst>
    <p:embeddedFont>
      <p:font typeface="Fraunces Extra Bold"/>
      <p:regular r:id="rId20"/>
    </p:embeddedFont>
    <p:embeddedFont>
      <p:font typeface="Fraunces Extra Bold"/>
      <p:regular r:id="rId21"/>
    </p:embeddedFont>
    <p:embeddedFont>
      <p:font typeface="Nobile"/>
      <p:regular r:id="rId22"/>
    </p:embeddedFont>
    <p:embeddedFont>
      <p:font typeface="Nobile"/>
      <p:regular r:id="rId23"/>
    </p:embeddedFont>
    <p:embeddedFont>
      <p:font typeface="Nobile"/>
      <p:regular r:id="rId24"/>
    </p:embeddedFont>
    <p:embeddedFont>
      <p:font typeface="Nobile"/>
      <p:regular r:id="rId25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20" Type="http://schemas.openxmlformats.org/officeDocument/2006/relationships/font" Target="fonts/font1.fntdata"/><Relationship Id="rId21" Type="http://schemas.openxmlformats.org/officeDocument/2006/relationships/font" Target="fonts/font2.fntdata"/><Relationship Id="rId22" Type="http://schemas.openxmlformats.org/officeDocument/2006/relationships/font" Target="fonts/font3.fntdata"/><Relationship Id="rId23" Type="http://schemas.openxmlformats.org/officeDocument/2006/relationships/font" Target="fonts/font4.fntdata"/><Relationship Id="rId24" Type="http://schemas.openxmlformats.org/officeDocument/2006/relationships/font" Target="fonts/font5.fntdata"/><Relationship Id="rId2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image" Target="../media/image-10-10.png"/><Relationship Id="rId11" Type="http://schemas.openxmlformats.org/officeDocument/2006/relationships/image" Target="../media/image-10-11.png"/><Relationship Id="rId12" Type="http://schemas.openxmlformats.org/officeDocument/2006/relationships/image" Target="../media/image-10-12.svg"/><Relationship Id="rId13" Type="http://schemas.openxmlformats.org/officeDocument/2006/relationships/image" Target="../media/image-10-13.png"/><Relationship Id="rId14" Type="http://schemas.openxmlformats.org/officeDocument/2006/relationships/slideLayout" Target="../slideLayouts/slideLayout11.xml"/><Relationship Id="rId1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svg"/><Relationship Id="rId5" Type="http://schemas.openxmlformats.org/officeDocument/2006/relationships/image" Target="../media/image-12-5.png"/><Relationship Id="rId6" Type="http://schemas.openxmlformats.org/officeDocument/2006/relationships/image" Target="../media/image-12-6.png"/><Relationship Id="rId7" Type="http://schemas.openxmlformats.org/officeDocument/2006/relationships/image" Target="../media/image-12-7.svg"/><Relationship Id="rId8" Type="http://schemas.openxmlformats.org/officeDocument/2006/relationships/image" Target="../media/image-12-8.png"/><Relationship Id="rId9" Type="http://schemas.openxmlformats.org/officeDocument/2006/relationships/image" Target="../media/image-12-9.png"/><Relationship Id="rId10" Type="http://schemas.openxmlformats.org/officeDocument/2006/relationships/image" Target="../media/image-12-10.svg"/><Relationship Id="rId11" Type="http://schemas.openxmlformats.org/officeDocument/2006/relationships/image" Target="../media/image-12-11.png"/><Relationship Id="rId12" Type="http://schemas.openxmlformats.org/officeDocument/2006/relationships/image" Target="../media/image-12-12.png"/><Relationship Id="rId13" Type="http://schemas.openxmlformats.org/officeDocument/2006/relationships/image" Target="../media/image-12-13.svg"/><Relationship Id="rId14" Type="http://schemas.openxmlformats.org/officeDocument/2006/relationships/image" Target="../media/image-12-14.png"/><Relationship Id="rId15" Type="http://schemas.openxmlformats.org/officeDocument/2006/relationships/image" Target="../media/image-12-15.png"/><Relationship Id="rId16" Type="http://schemas.openxmlformats.org/officeDocument/2006/relationships/image" Target="../media/image-12-16.svg"/><Relationship Id="rId17" Type="http://schemas.openxmlformats.org/officeDocument/2006/relationships/slideLayout" Target="../slideLayouts/slideLayout13.xml"/><Relationship Id="rId18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svg"/><Relationship Id="rId4" Type="http://schemas.openxmlformats.org/officeDocument/2006/relationships/image" Target="../media/image-13-4.png"/><Relationship Id="rId5" Type="http://schemas.openxmlformats.org/officeDocument/2006/relationships/image" Target="../media/image-13-5.svg"/><Relationship Id="rId6" Type="http://schemas.openxmlformats.org/officeDocument/2006/relationships/image" Target="../media/image-13-6.png"/><Relationship Id="rId7" Type="http://schemas.openxmlformats.org/officeDocument/2006/relationships/image" Target="../media/image-13-7.svg"/><Relationship Id="rId8" Type="http://schemas.openxmlformats.org/officeDocument/2006/relationships/slideLayout" Target="../slideLayouts/slideLayout14.xml"/><Relationship Id="rId9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3311"/>
            <a:ext cx="9675733" cy="806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300"/>
              </a:lnSpc>
              <a:buNone/>
            </a:pPr>
            <a:r>
              <a:rPr lang="en-US" sz="50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PARTE 7</a:t>
            </a:r>
            <a:pPr algn="l" indent="0" marL="0">
              <a:lnSpc>
                <a:spcPts val="6300"/>
              </a:lnSpc>
              <a:buNone/>
            </a:pPr>
            <a:r>
              <a:rPr lang="en-US" sz="50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— VIDEO VIRAL 60s</a:t>
            </a:r>
            <a:endParaRPr lang="en-US" sz="5050" dirty="0"/>
          </a:p>
        </p:txBody>
      </p:sp>
      <p:sp>
        <p:nvSpPr>
          <p:cNvPr id="3" name="Text 1"/>
          <p:cNvSpPr/>
          <p:nvPr/>
        </p:nvSpPr>
        <p:spPr>
          <a:xfrm>
            <a:off x="793790" y="1773079"/>
            <a:ext cx="7604879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 versiones de guiones de video de 60 segundos</a:t>
            </a:r>
            <a:endParaRPr lang="en-US" sz="25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69701"/>
            <a:ext cx="8477726" cy="50865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9614"/>
            <a:ext cx="8476178" cy="503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🎬</a:t>
            </a:r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5. OMEVIA — "Equilibrio interior" (60s)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1031915" y="1779032"/>
            <a:ext cx="2381607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[0–4s]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1031915" y="2322433"/>
            <a:ext cx="128046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"El verdadero bienestar empieza dentro."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1540907"/>
            <a:ext cx="22860" cy="12776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3266480" y="342483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r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[4–15s]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3768090"/>
            <a:ext cx="4457343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"El cuerpo necesita equilibrio hormonal, claridad mental y estabilidad emocional."</a:t>
            </a:r>
            <a:endParaRPr lang="en-US" sz="12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9258" y="2997160"/>
            <a:ext cx="3651885" cy="3651885"/>
          </a:xfrm>
          <a:prstGeom prst="rect">
            <a:avLst/>
          </a:prstGeom>
        </p:spPr>
      </p:pic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1462" y="3658374"/>
            <a:ext cx="237530" cy="23753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379268" y="342483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[15–28s]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9379268" y="3768090"/>
            <a:ext cx="4457343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"Apoyar ese equilibrio cambia todo: tu humor, tu energía, tu enfoque… incluso tus decisiones."</a:t>
            </a:r>
            <a:endParaRPr lang="en-US" sz="12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258" y="2997160"/>
            <a:ext cx="3651885" cy="3651885"/>
          </a:xfrm>
          <a:prstGeom prst="rect">
            <a:avLst/>
          </a:prstGeom>
        </p:spPr>
      </p:pic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42161" y="3969246"/>
            <a:ext cx="237530" cy="23753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379268" y="5369838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[28–42s]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9379268" y="5713095"/>
            <a:ext cx="4457343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"Un sistema que trabaja desde dentro, de forma natural y progresiva. Tu cuerpo lo absorbe. Tu mente lo nota."</a:t>
            </a:r>
            <a:endParaRPr lang="en-US" sz="125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258" y="2997160"/>
            <a:ext cx="3651885" cy="3651885"/>
          </a:xfrm>
          <a:prstGeom prst="rect">
            <a:avLst/>
          </a:prstGeom>
        </p:spPr>
      </p:pic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1289" y="5749945"/>
            <a:ext cx="237530" cy="237530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3266480" y="5496878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r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[42–55s]</a:t>
            </a:r>
            <a:endParaRPr lang="en-US" sz="1550" dirty="0"/>
          </a:p>
        </p:txBody>
      </p:sp>
      <p:sp>
        <p:nvSpPr>
          <p:cNvPr id="19" name="Text 11"/>
          <p:cNvSpPr/>
          <p:nvPr/>
        </p:nvSpPr>
        <p:spPr>
          <a:xfrm>
            <a:off x="793790" y="5840135"/>
            <a:ext cx="445734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 bienestar integral. Simple. Humano."</a:t>
            </a:r>
            <a:endParaRPr lang="en-US" sz="1250" dirty="0"/>
          </a:p>
        </p:txBody>
      </p:sp>
      <p:pic>
        <p:nvPicPr>
          <p:cNvPr id="20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9258" y="2997160"/>
            <a:ext cx="3651885" cy="3651885"/>
          </a:xfrm>
          <a:prstGeom prst="rect">
            <a:avLst/>
          </a:prstGeom>
        </p:spPr>
      </p:pic>
      <p:pic>
        <p:nvPicPr>
          <p:cNvPr id="21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50590" y="5439073"/>
            <a:ext cx="237530" cy="237530"/>
          </a:xfrm>
          <a:prstGeom prst="rect">
            <a:avLst/>
          </a:prstGeom>
        </p:spPr>
      </p:pic>
      <p:sp>
        <p:nvSpPr>
          <p:cNvPr id="22" name="Shape 12"/>
          <p:cNvSpPr/>
          <p:nvPr/>
        </p:nvSpPr>
        <p:spPr>
          <a:xfrm>
            <a:off x="793790" y="6827639"/>
            <a:ext cx="13042821" cy="682228"/>
          </a:xfrm>
          <a:prstGeom prst="roundRect">
            <a:avLst>
              <a:gd name="adj" fmla="val 20946"/>
            </a:avLst>
          </a:prstGeom>
          <a:solidFill>
            <a:srgbClr val="CCE6D1"/>
          </a:solidFill>
          <a:ln/>
        </p:spPr>
      </p:sp>
      <p:pic>
        <p:nvPicPr>
          <p:cNvPr id="23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500" y="7054691"/>
            <a:ext cx="198358" cy="158710"/>
          </a:xfrm>
          <a:prstGeom prst="rect">
            <a:avLst/>
          </a:prstGeom>
        </p:spPr>
      </p:pic>
      <p:sp>
        <p:nvSpPr>
          <p:cNvPr id="24" name="Text 13"/>
          <p:cNvSpPr/>
          <p:nvPr/>
        </p:nvSpPr>
        <p:spPr>
          <a:xfrm>
            <a:off x="1309568" y="7025997"/>
            <a:ext cx="12368332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[55–60s]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"Si quieres armonía interna, te enseño cómo usarlo."</a:t>
            </a:r>
            <a:endParaRPr lang="en-US" sz="12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9503" y="544235"/>
            <a:ext cx="10376059" cy="531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🎬</a:t>
            </a:r>
            <a:pPr algn="l" indent="0" marL="0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6. GLUTAMORE — "Reiniciar tu sistema" (60s)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89503" y="1495425"/>
            <a:ext cx="2516505" cy="314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[0–3s]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89503" y="1977747"/>
            <a:ext cx="6321028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"¿Sabes qué necesita tu cuerpo antes de mejorar? Reiniciar."</a:t>
            </a:r>
            <a:endParaRPr lang="en-US" sz="16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7488" y="1516380"/>
            <a:ext cx="2111097" cy="2111097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03" y="4508183"/>
            <a:ext cx="4238625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7263" y="5179219"/>
            <a:ext cx="2097048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[3–15s]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957263" y="5549503"/>
            <a:ext cx="3903107" cy="805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"Acumulamos estrés, toxinas, tensión, mala alimentación, falta de sueño… y el cuerpo se satura."</a:t>
            </a:r>
            <a:endParaRPr lang="en-US" sz="13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887" y="4256484"/>
            <a:ext cx="4238625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363647" y="4927521"/>
            <a:ext cx="2097048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[15–28s]</a:t>
            </a: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5363647" y="5297805"/>
            <a:ext cx="3903107" cy="536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"Pero cuando lo ayudas a depurar y regenerarse… vuelve a funcionar."</a:t>
            </a:r>
            <a:endParaRPr lang="en-US" sz="13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272" y="4004905"/>
            <a:ext cx="4238625" cy="11430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770031" y="4675942"/>
            <a:ext cx="2097048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[28–40s]</a:t>
            </a:r>
            <a:endParaRPr lang="en-US" sz="1650" dirty="0"/>
          </a:p>
        </p:txBody>
      </p:sp>
      <p:sp>
        <p:nvSpPr>
          <p:cNvPr id="14" name="Text 8"/>
          <p:cNvSpPr/>
          <p:nvPr/>
        </p:nvSpPr>
        <p:spPr>
          <a:xfrm>
            <a:off x="9770031" y="5046226"/>
            <a:ext cx="3903107" cy="536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"Más claridad mental. Digestión más ligera. Más energía. Piel más luminosa."</a:t>
            </a:r>
            <a:endParaRPr lang="en-US" sz="1300" dirty="0"/>
          </a:p>
        </p:txBody>
      </p:sp>
      <p:sp>
        <p:nvSpPr>
          <p:cNvPr id="15" name="Shape 9"/>
          <p:cNvSpPr/>
          <p:nvPr/>
        </p:nvSpPr>
        <p:spPr>
          <a:xfrm>
            <a:off x="789503" y="6711077"/>
            <a:ext cx="6441757" cy="974169"/>
          </a:xfrm>
          <a:prstGeom prst="roundRect">
            <a:avLst>
              <a:gd name="adj" fmla="val 15500"/>
            </a:avLst>
          </a:prstGeom>
          <a:solidFill>
            <a:srgbClr val="E8F3E8"/>
          </a:solidFill>
          <a:ln/>
        </p:spPr>
      </p:sp>
      <p:sp>
        <p:nvSpPr>
          <p:cNvPr id="16" name="Text 10"/>
          <p:cNvSpPr/>
          <p:nvPr/>
        </p:nvSpPr>
        <p:spPr>
          <a:xfrm>
            <a:off x="957263" y="6878836"/>
            <a:ext cx="2097048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[40–55s]</a:t>
            </a:r>
            <a:endParaRPr lang="en-US" sz="1650" dirty="0"/>
          </a:p>
        </p:txBody>
      </p:sp>
      <p:sp>
        <p:nvSpPr>
          <p:cNvPr id="17" name="Text 11"/>
          <p:cNvSpPr/>
          <p:nvPr/>
        </p:nvSpPr>
        <p:spPr>
          <a:xfrm>
            <a:off x="957263" y="7249120"/>
            <a:ext cx="6106239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es detox de moda. Es apoyo celular real."</a:t>
            </a:r>
            <a:endParaRPr lang="en-US" sz="1300" dirty="0"/>
          </a:p>
        </p:txBody>
      </p:sp>
      <p:sp>
        <p:nvSpPr>
          <p:cNvPr id="18" name="Shape 12"/>
          <p:cNvSpPr/>
          <p:nvPr/>
        </p:nvSpPr>
        <p:spPr>
          <a:xfrm>
            <a:off x="7399020" y="6711077"/>
            <a:ext cx="6441877" cy="974169"/>
          </a:xfrm>
          <a:prstGeom prst="roundRect">
            <a:avLst>
              <a:gd name="adj" fmla="val 15500"/>
            </a:avLst>
          </a:prstGeom>
          <a:solidFill>
            <a:srgbClr val="E8F3E8"/>
          </a:solidFill>
          <a:ln/>
        </p:spPr>
      </p:sp>
      <p:sp>
        <p:nvSpPr>
          <p:cNvPr id="19" name="Text 13"/>
          <p:cNvSpPr/>
          <p:nvPr/>
        </p:nvSpPr>
        <p:spPr>
          <a:xfrm>
            <a:off x="7566779" y="6878836"/>
            <a:ext cx="2097048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[55–60s]</a:t>
            </a:r>
            <a:endParaRPr lang="en-US" sz="1650" dirty="0"/>
          </a:p>
        </p:txBody>
      </p:sp>
      <p:sp>
        <p:nvSpPr>
          <p:cNvPr id="20" name="Text 14"/>
          <p:cNvSpPr/>
          <p:nvPr/>
        </p:nvSpPr>
        <p:spPr>
          <a:xfrm>
            <a:off x="7566779" y="7249120"/>
            <a:ext cx="6106358" cy="2683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quieres empezar desde cero, escríbeme."</a:t>
            </a:r>
            <a:endParaRPr lang="en-US" sz="13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4368"/>
            <a:ext cx="8147685" cy="410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🎬</a:t>
            </a:r>
            <a:pPr algn="l"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7. COLÁGENO — "Belleza sin complicarte" (60s)</a:t>
            </a:r>
            <a:endParaRPr lang="en-US" sz="2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323142"/>
            <a:ext cx="4053007" cy="24317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224576"/>
            <a:ext cx="5037773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[0–4s]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4575096"/>
            <a:ext cx="5037773" cy="257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"La belleza real se nota… no se explica."</a:t>
            </a:r>
            <a:endParaRPr lang="en-US" sz="12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562" y="3899892"/>
            <a:ext cx="2967157" cy="2967157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6183" y="4843582"/>
            <a:ext cx="181332" cy="18133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798719" y="3939659"/>
            <a:ext cx="5037892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[4–12s]</a:t>
            </a:r>
            <a:endParaRPr lang="en-US" sz="1250" dirty="0"/>
          </a:p>
        </p:txBody>
      </p:sp>
      <p:sp>
        <p:nvSpPr>
          <p:cNvPr id="9" name="Text 4"/>
          <p:cNvSpPr/>
          <p:nvPr/>
        </p:nvSpPr>
        <p:spPr>
          <a:xfrm>
            <a:off x="8798719" y="4290179"/>
            <a:ext cx="5037892" cy="257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necesitas rituales eternos, 10 botes o 20 pasos."</a:t>
            </a:r>
            <a:endParaRPr lang="en-US" sz="12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562" y="3899892"/>
            <a:ext cx="2967157" cy="2967157"/>
          </a:xfrm>
          <a:prstGeom prst="rect">
            <a:avLst/>
          </a:prstGeom>
        </p:spPr>
      </p:pic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60456" y="4566047"/>
            <a:ext cx="181332" cy="181332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9056727" y="4821317"/>
            <a:ext cx="4779883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[12–25s]</a:t>
            </a:r>
            <a:endParaRPr lang="en-US" sz="1250" dirty="0"/>
          </a:p>
        </p:txBody>
      </p:sp>
      <p:sp>
        <p:nvSpPr>
          <p:cNvPr id="13" name="Text 6"/>
          <p:cNvSpPr/>
          <p:nvPr/>
        </p:nvSpPr>
        <p:spPr>
          <a:xfrm>
            <a:off x="9056727" y="5171837"/>
            <a:ext cx="4779883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"Solo darle a tu piel lo que necesita para verse firme, luminosa y fresca."</a:t>
            </a:r>
            <a:endParaRPr lang="en-US" sz="1250" dirty="0"/>
          </a:p>
        </p:txBody>
      </p:sp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562" y="3899892"/>
            <a:ext cx="2967157" cy="2967157"/>
          </a:xfrm>
          <a:prstGeom prst="rect">
            <a:avLst/>
          </a:prstGeom>
        </p:spPr>
      </p:pic>
      <p:pic>
        <p:nvPicPr>
          <p:cNvPr id="15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8379" y="5292685"/>
            <a:ext cx="181332" cy="181332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8798719" y="5960864"/>
            <a:ext cx="5037892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[25–40s]</a:t>
            </a:r>
            <a:endParaRPr lang="en-US" sz="1250" dirty="0"/>
          </a:p>
        </p:txBody>
      </p:sp>
      <p:sp>
        <p:nvSpPr>
          <p:cNvPr id="17" name="Text 8"/>
          <p:cNvSpPr/>
          <p:nvPr/>
        </p:nvSpPr>
        <p:spPr>
          <a:xfrm>
            <a:off x="8798719" y="6311384"/>
            <a:ext cx="5037892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"Tecnología que libera nutrientes directamente sobre la piel, sin procesos, sin complicarte."</a:t>
            </a:r>
            <a:endParaRPr lang="en-US" sz="1250" dirty="0"/>
          </a:p>
        </p:txBody>
      </p:sp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1562" y="3899892"/>
            <a:ext cx="2967157" cy="2967157"/>
          </a:xfrm>
          <a:prstGeom prst="rect">
            <a:avLst/>
          </a:prstGeom>
        </p:spPr>
      </p:pic>
      <p:pic>
        <p:nvPicPr>
          <p:cNvPr id="19" name="Image 8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60456" y="6019324"/>
            <a:ext cx="181332" cy="181332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793790" y="5804892"/>
            <a:ext cx="5037773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[40–55s]</a:t>
            </a:r>
            <a:endParaRPr lang="en-US" sz="1250" dirty="0"/>
          </a:p>
        </p:txBody>
      </p:sp>
      <p:sp>
        <p:nvSpPr>
          <p:cNvPr id="21" name="Text 10"/>
          <p:cNvSpPr/>
          <p:nvPr/>
        </p:nvSpPr>
        <p:spPr>
          <a:xfrm>
            <a:off x="793790" y="6155412"/>
            <a:ext cx="5037773" cy="257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"Efecto tensor. Suavidad. Hidratación. Juventud natural."</a:t>
            </a:r>
            <a:endParaRPr lang="en-US" sz="1250" dirty="0"/>
          </a:p>
        </p:txBody>
      </p:sp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1562" y="3899892"/>
            <a:ext cx="2967157" cy="2967157"/>
          </a:xfrm>
          <a:prstGeom prst="rect">
            <a:avLst/>
          </a:prstGeom>
        </p:spPr>
      </p:pic>
      <p:pic>
        <p:nvPicPr>
          <p:cNvPr id="23" name="Image 10" descr="preencoded.png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06183" y="5741789"/>
            <a:ext cx="181332" cy="181332"/>
          </a:xfrm>
          <a:prstGeom prst="rect">
            <a:avLst/>
          </a:prstGeom>
        </p:spPr>
      </p:pic>
      <p:sp>
        <p:nvSpPr>
          <p:cNvPr id="24" name="Text 11"/>
          <p:cNvSpPr/>
          <p:nvPr/>
        </p:nvSpPr>
        <p:spPr>
          <a:xfrm>
            <a:off x="987266" y="7157085"/>
            <a:ext cx="12849344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[55–60s]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"Si quieres una piel que hable sola, escríbeme."</a:t>
            </a:r>
            <a:endParaRPr lang="en-US" sz="1250" dirty="0"/>
          </a:p>
        </p:txBody>
      </p:sp>
      <p:sp>
        <p:nvSpPr>
          <p:cNvPr id="25" name="Shape 12"/>
          <p:cNvSpPr/>
          <p:nvPr/>
        </p:nvSpPr>
        <p:spPr>
          <a:xfrm>
            <a:off x="793790" y="7012067"/>
            <a:ext cx="15240" cy="563166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6765"/>
            <a:ext cx="11366778" cy="410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🎬</a:t>
            </a:r>
            <a:pPr algn="l"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8. LADIES / GENTLEMAN — "Vitalidad femenina / masculina" (60s)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793790" y="1519952"/>
            <a:ext cx="1935123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[0–4s]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793790" y="1820942"/>
            <a:ext cx="6364129" cy="644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"La vitalidad no es cuestión de edad… es cuestión de equilibrio."</a:t>
            </a:r>
            <a:endParaRPr lang="en-US" sz="20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0102" y="1536025"/>
            <a:ext cx="2805827" cy="2805827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93790" y="4631888"/>
            <a:ext cx="4261604" cy="1799511"/>
          </a:xfrm>
          <a:prstGeom prst="roundRect">
            <a:avLst>
              <a:gd name="adj" fmla="val 6452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09030" y="4647128"/>
            <a:ext cx="4231124" cy="386953"/>
          </a:xfrm>
          <a:prstGeom prst="roundRect">
            <a:avLst>
              <a:gd name="adj" fmla="val 25279"/>
            </a:avLst>
          </a:prstGeom>
          <a:solidFill>
            <a:srgbClr val="E8F3E8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7853" y="4743807"/>
            <a:ext cx="193477" cy="1934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37974" y="5163026"/>
            <a:ext cx="3973235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[4–15s]</a:t>
            </a:r>
            <a:endParaRPr lang="en-US" sz="1250" dirty="0"/>
          </a:p>
        </p:txBody>
      </p:sp>
      <p:sp>
        <p:nvSpPr>
          <p:cNvPr id="10" name="Text 6"/>
          <p:cNvSpPr/>
          <p:nvPr/>
        </p:nvSpPr>
        <p:spPr>
          <a:xfrm>
            <a:off x="937974" y="5513546"/>
            <a:ext cx="3973235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"Tanto hombres como mujeres necesitan apoyo específico según sus ciclos, su energía y su ritmo."</a:t>
            </a:r>
            <a:endParaRPr lang="en-US" sz="1250" dirty="0"/>
          </a:p>
        </p:txBody>
      </p:sp>
      <p:sp>
        <p:nvSpPr>
          <p:cNvPr id="11" name="Shape 7"/>
          <p:cNvSpPr/>
          <p:nvPr/>
        </p:nvSpPr>
        <p:spPr>
          <a:xfrm>
            <a:off x="5184338" y="4631888"/>
            <a:ext cx="4261604" cy="1799511"/>
          </a:xfrm>
          <a:prstGeom prst="roundRect">
            <a:avLst>
              <a:gd name="adj" fmla="val 6452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5199578" y="4647128"/>
            <a:ext cx="4231124" cy="386953"/>
          </a:xfrm>
          <a:prstGeom prst="roundRect">
            <a:avLst>
              <a:gd name="adj" fmla="val 25279"/>
            </a:avLst>
          </a:prstGeom>
          <a:solidFill>
            <a:srgbClr val="E8F3E8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8402" y="4743807"/>
            <a:ext cx="193477" cy="19347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328523" y="5163026"/>
            <a:ext cx="3973235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[15–28s] — Ladies</a:t>
            </a:r>
            <a:endParaRPr lang="en-US" sz="1250" dirty="0"/>
          </a:p>
        </p:txBody>
      </p:sp>
      <p:sp>
        <p:nvSpPr>
          <p:cNvPr id="15" name="Text 10"/>
          <p:cNvSpPr/>
          <p:nvPr/>
        </p:nvSpPr>
        <p:spPr>
          <a:xfrm>
            <a:off x="5328523" y="5513546"/>
            <a:ext cx="3973235" cy="773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"Cuando equilibras el bienestar femenino… todo cambia: tu piel, tu humor, tu energía y tu estabilidad."</a:t>
            </a:r>
            <a:endParaRPr lang="en-US" sz="1250" dirty="0"/>
          </a:p>
        </p:txBody>
      </p:sp>
      <p:sp>
        <p:nvSpPr>
          <p:cNvPr id="16" name="Shape 11"/>
          <p:cNvSpPr/>
          <p:nvPr/>
        </p:nvSpPr>
        <p:spPr>
          <a:xfrm>
            <a:off x="9574887" y="4631888"/>
            <a:ext cx="4261723" cy="1799511"/>
          </a:xfrm>
          <a:prstGeom prst="roundRect">
            <a:avLst>
              <a:gd name="adj" fmla="val 6452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9590127" y="4647128"/>
            <a:ext cx="4231243" cy="386953"/>
          </a:xfrm>
          <a:prstGeom prst="roundRect">
            <a:avLst>
              <a:gd name="adj" fmla="val 25279"/>
            </a:avLst>
          </a:prstGeom>
          <a:solidFill>
            <a:srgbClr val="E8F3E8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08951" y="4743807"/>
            <a:ext cx="193477" cy="193477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719072" y="5163026"/>
            <a:ext cx="3973354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[28–40s] — Gentleman</a:t>
            </a:r>
            <a:endParaRPr lang="en-US" sz="1250" dirty="0"/>
          </a:p>
        </p:txBody>
      </p:sp>
      <p:sp>
        <p:nvSpPr>
          <p:cNvPr id="20" name="Text 14"/>
          <p:cNvSpPr/>
          <p:nvPr/>
        </p:nvSpPr>
        <p:spPr>
          <a:xfrm>
            <a:off x="9719072" y="5513546"/>
            <a:ext cx="3973354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"Y cuando apoyas la vitalidad masculina… hay más fuerza, más enfoque, más presencia."</a:t>
            </a:r>
            <a:endParaRPr lang="en-US" sz="1250" dirty="0"/>
          </a:p>
        </p:txBody>
      </p:sp>
      <p:sp>
        <p:nvSpPr>
          <p:cNvPr id="21" name="Shape 15"/>
          <p:cNvSpPr/>
          <p:nvPr/>
        </p:nvSpPr>
        <p:spPr>
          <a:xfrm>
            <a:off x="793790" y="6576417"/>
            <a:ext cx="6456878" cy="866299"/>
          </a:xfrm>
          <a:prstGeom prst="roundRect">
            <a:avLst>
              <a:gd name="adj" fmla="val 35741"/>
            </a:avLst>
          </a:prstGeom>
          <a:solidFill>
            <a:srgbClr val="E8F3E8"/>
          </a:solidFill>
          <a:ln/>
        </p:spPr>
      </p:sp>
      <p:sp>
        <p:nvSpPr>
          <p:cNvPr id="22" name="Text 16"/>
          <p:cNvSpPr/>
          <p:nvPr/>
        </p:nvSpPr>
        <p:spPr>
          <a:xfrm>
            <a:off x="922734" y="6705362"/>
            <a:ext cx="6198989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[40–50s]</a:t>
            </a:r>
            <a:endParaRPr lang="en-US" sz="1250" dirty="0"/>
          </a:p>
        </p:txBody>
      </p:sp>
      <p:sp>
        <p:nvSpPr>
          <p:cNvPr id="23" name="Text 17"/>
          <p:cNvSpPr/>
          <p:nvPr/>
        </p:nvSpPr>
        <p:spPr>
          <a:xfrm>
            <a:off x="922734" y="7055882"/>
            <a:ext cx="6198989" cy="257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 bienestar hormonal natural, sin complicaciones."</a:t>
            </a:r>
            <a:endParaRPr lang="en-US" sz="1250" dirty="0"/>
          </a:p>
        </p:txBody>
      </p:sp>
      <p:sp>
        <p:nvSpPr>
          <p:cNvPr id="24" name="Shape 18"/>
          <p:cNvSpPr/>
          <p:nvPr/>
        </p:nvSpPr>
        <p:spPr>
          <a:xfrm>
            <a:off x="7379613" y="6576417"/>
            <a:ext cx="6456998" cy="866299"/>
          </a:xfrm>
          <a:prstGeom prst="roundRect">
            <a:avLst>
              <a:gd name="adj" fmla="val 35741"/>
            </a:avLst>
          </a:prstGeom>
          <a:solidFill>
            <a:srgbClr val="E8F3E8"/>
          </a:solidFill>
          <a:ln/>
        </p:spPr>
      </p:sp>
      <p:sp>
        <p:nvSpPr>
          <p:cNvPr id="25" name="Text 19"/>
          <p:cNvSpPr/>
          <p:nvPr/>
        </p:nvSpPr>
        <p:spPr>
          <a:xfrm>
            <a:off x="7508558" y="6705362"/>
            <a:ext cx="6199108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[50–60s]</a:t>
            </a:r>
            <a:endParaRPr lang="en-US" sz="1250" dirty="0"/>
          </a:p>
        </p:txBody>
      </p:sp>
      <p:sp>
        <p:nvSpPr>
          <p:cNvPr id="26" name="Text 20"/>
          <p:cNvSpPr/>
          <p:nvPr/>
        </p:nvSpPr>
        <p:spPr>
          <a:xfrm>
            <a:off x="7508558" y="7055882"/>
            <a:ext cx="6199108" cy="257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quieres recuperar tu mejor versión —en femenino o masculino— escríbeme."</a:t>
            </a:r>
            <a:endParaRPr lang="en-US" sz="12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1063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VERSIÓN 1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793790" y="1134070"/>
            <a:ext cx="12831247" cy="410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pPr algn="l"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VERSIÓN IMPACTANTE (60s) — "LO QUE NADIE TE DICE DEL BIENESTAR"</a:t>
            </a:r>
            <a:endParaRPr lang="en-US" sz="2500" dirty="0"/>
          </a:p>
        </p:txBody>
      </p:sp>
      <p:sp>
        <p:nvSpPr>
          <p:cNvPr id="4" name="Shape 2"/>
          <p:cNvSpPr/>
          <p:nvPr/>
        </p:nvSpPr>
        <p:spPr>
          <a:xfrm>
            <a:off x="7307580" y="1738313"/>
            <a:ext cx="15240" cy="5610225"/>
          </a:xfrm>
          <a:prstGeom prst="roundRect">
            <a:avLst>
              <a:gd name="adj" fmla="val 761862"/>
            </a:avLst>
          </a:prstGeom>
          <a:solidFill>
            <a:srgbClr val="CED9CE"/>
          </a:solidFill>
          <a:ln/>
        </p:spPr>
      </p:sp>
      <p:sp>
        <p:nvSpPr>
          <p:cNvPr id="5" name="Shape 3"/>
          <p:cNvSpPr/>
          <p:nvPr/>
        </p:nvSpPr>
        <p:spPr>
          <a:xfrm>
            <a:off x="6798409" y="1875711"/>
            <a:ext cx="386953" cy="15240"/>
          </a:xfrm>
          <a:prstGeom prst="roundRect">
            <a:avLst>
              <a:gd name="adj" fmla="val 761862"/>
            </a:avLst>
          </a:prstGeom>
          <a:solidFill>
            <a:srgbClr val="CED9CE"/>
          </a:solidFill>
          <a:ln/>
        </p:spPr>
      </p:sp>
      <p:sp>
        <p:nvSpPr>
          <p:cNvPr id="6" name="Shape 4"/>
          <p:cNvSpPr/>
          <p:nvPr/>
        </p:nvSpPr>
        <p:spPr>
          <a:xfrm>
            <a:off x="7170122" y="1738313"/>
            <a:ext cx="290155" cy="290155"/>
          </a:xfrm>
          <a:prstGeom prst="roundRect">
            <a:avLst>
              <a:gd name="adj" fmla="val 40016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7218402" y="1762423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4774525" y="1782604"/>
            <a:ext cx="1895713" cy="209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r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[Inicio – 3 segundos]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793790" y="2069068"/>
            <a:ext cx="5876449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Tú mirando a cámara, tono directo. "Si estás cansado, estresado o con molestias… no es normal."</a:t>
            </a:r>
            <a:endParaRPr lang="en-US" sz="1250" dirty="0"/>
          </a:p>
        </p:txBody>
      </p:sp>
      <p:sp>
        <p:nvSpPr>
          <p:cNvPr id="10" name="Shape 8"/>
          <p:cNvSpPr/>
          <p:nvPr/>
        </p:nvSpPr>
        <p:spPr>
          <a:xfrm>
            <a:off x="7445038" y="2649736"/>
            <a:ext cx="386953" cy="15240"/>
          </a:xfrm>
          <a:prstGeom prst="roundRect">
            <a:avLst>
              <a:gd name="adj" fmla="val 761862"/>
            </a:avLst>
          </a:prstGeom>
          <a:solidFill>
            <a:srgbClr val="CED9CE"/>
          </a:solidFill>
          <a:ln/>
        </p:spPr>
      </p:sp>
      <p:sp>
        <p:nvSpPr>
          <p:cNvPr id="11" name="Shape 9"/>
          <p:cNvSpPr/>
          <p:nvPr/>
        </p:nvSpPr>
        <p:spPr>
          <a:xfrm>
            <a:off x="7170122" y="2512338"/>
            <a:ext cx="290155" cy="290155"/>
          </a:xfrm>
          <a:prstGeom prst="roundRect">
            <a:avLst>
              <a:gd name="adj" fmla="val 40016"/>
            </a:avLst>
          </a:prstGeom>
          <a:solidFill>
            <a:srgbClr val="E8F3E8"/>
          </a:solidFill>
          <a:ln/>
        </p:spPr>
      </p:sp>
      <p:sp>
        <p:nvSpPr>
          <p:cNvPr id="12" name="Text 10"/>
          <p:cNvSpPr/>
          <p:nvPr/>
        </p:nvSpPr>
        <p:spPr>
          <a:xfrm>
            <a:off x="7218402" y="2536448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7960162" y="2528411"/>
            <a:ext cx="5876449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[5–10 segundos]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7960162" y="2878931"/>
            <a:ext cx="5876449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"La mayoría sobrevive. Se levantan sin energía, duermen mal, tienen dolor… y lo aceptan."</a:t>
            </a:r>
            <a:endParaRPr lang="en-US" sz="1250" dirty="0"/>
          </a:p>
        </p:txBody>
      </p:sp>
      <p:sp>
        <p:nvSpPr>
          <p:cNvPr id="15" name="Text 13"/>
          <p:cNvSpPr/>
          <p:nvPr/>
        </p:nvSpPr>
        <p:spPr>
          <a:xfrm>
            <a:off x="7960162" y="3472101"/>
            <a:ext cx="5876449" cy="257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(Disparador reptiliano: supervivencia)</a:t>
            </a:r>
            <a:endParaRPr lang="en-US" sz="1250" dirty="0"/>
          </a:p>
        </p:txBody>
      </p:sp>
      <p:sp>
        <p:nvSpPr>
          <p:cNvPr id="16" name="Shape 14"/>
          <p:cNvSpPr/>
          <p:nvPr/>
        </p:nvSpPr>
        <p:spPr>
          <a:xfrm>
            <a:off x="6798409" y="3387566"/>
            <a:ext cx="386953" cy="15240"/>
          </a:xfrm>
          <a:prstGeom prst="roundRect">
            <a:avLst>
              <a:gd name="adj" fmla="val 761862"/>
            </a:avLst>
          </a:prstGeom>
          <a:solidFill>
            <a:srgbClr val="CED9CE"/>
          </a:solidFill>
          <a:ln/>
        </p:spPr>
      </p:sp>
      <p:sp>
        <p:nvSpPr>
          <p:cNvPr id="17" name="Shape 15"/>
          <p:cNvSpPr/>
          <p:nvPr/>
        </p:nvSpPr>
        <p:spPr>
          <a:xfrm>
            <a:off x="7170122" y="3250168"/>
            <a:ext cx="290155" cy="290155"/>
          </a:xfrm>
          <a:prstGeom prst="roundRect">
            <a:avLst>
              <a:gd name="adj" fmla="val 40016"/>
            </a:avLst>
          </a:prstGeom>
          <a:solidFill>
            <a:srgbClr val="E8F3E8"/>
          </a:solidFill>
          <a:ln/>
        </p:spPr>
      </p:sp>
      <p:sp>
        <p:nvSpPr>
          <p:cNvPr id="18" name="Text 16"/>
          <p:cNvSpPr/>
          <p:nvPr/>
        </p:nvSpPr>
        <p:spPr>
          <a:xfrm>
            <a:off x="7218402" y="3274278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793790" y="3266242"/>
            <a:ext cx="5876449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[10–20 segundos]</a:t>
            </a:r>
            <a:endParaRPr lang="en-US" sz="1250" dirty="0"/>
          </a:p>
        </p:txBody>
      </p:sp>
      <p:sp>
        <p:nvSpPr>
          <p:cNvPr id="20" name="Text 18"/>
          <p:cNvSpPr/>
          <p:nvPr/>
        </p:nvSpPr>
        <p:spPr>
          <a:xfrm>
            <a:off x="793790" y="3616762"/>
            <a:ext cx="5876449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"Pero ¿sabes qué quiere realmente tu cuerpo? Bienestar inmediato. Sin complicarte. Sin pastillas. Sin horarios."</a:t>
            </a:r>
            <a:endParaRPr lang="en-US" sz="1250" dirty="0"/>
          </a:p>
        </p:txBody>
      </p:sp>
      <p:sp>
        <p:nvSpPr>
          <p:cNvPr id="21" name="Shape 19"/>
          <p:cNvSpPr/>
          <p:nvPr/>
        </p:nvSpPr>
        <p:spPr>
          <a:xfrm>
            <a:off x="7445038" y="4125397"/>
            <a:ext cx="386953" cy="15240"/>
          </a:xfrm>
          <a:prstGeom prst="roundRect">
            <a:avLst>
              <a:gd name="adj" fmla="val 761862"/>
            </a:avLst>
          </a:prstGeom>
          <a:solidFill>
            <a:srgbClr val="CED9CE"/>
          </a:solidFill>
          <a:ln/>
        </p:spPr>
      </p:sp>
      <p:sp>
        <p:nvSpPr>
          <p:cNvPr id="22" name="Shape 20"/>
          <p:cNvSpPr/>
          <p:nvPr/>
        </p:nvSpPr>
        <p:spPr>
          <a:xfrm>
            <a:off x="7170122" y="3987998"/>
            <a:ext cx="290155" cy="290155"/>
          </a:xfrm>
          <a:prstGeom prst="roundRect">
            <a:avLst>
              <a:gd name="adj" fmla="val 40016"/>
            </a:avLst>
          </a:prstGeom>
          <a:solidFill>
            <a:srgbClr val="E8F3E8"/>
          </a:solidFill>
          <a:ln/>
        </p:spPr>
      </p:sp>
      <p:sp>
        <p:nvSpPr>
          <p:cNvPr id="23" name="Text 21"/>
          <p:cNvSpPr/>
          <p:nvPr/>
        </p:nvSpPr>
        <p:spPr>
          <a:xfrm>
            <a:off x="7218402" y="4012109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7960162" y="4004072"/>
            <a:ext cx="5876449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[20–30 segundos]</a:t>
            </a:r>
            <a:endParaRPr lang="en-US" sz="1250" dirty="0"/>
          </a:p>
        </p:txBody>
      </p:sp>
      <p:sp>
        <p:nvSpPr>
          <p:cNvPr id="25" name="Text 23"/>
          <p:cNvSpPr/>
          <p:nvPr/>
        </p:nvSpPr>
        <p:spPr>
          <a:xfrm>
            <a:off x="7960162" y="4354592"/>
            <a:ext cx="5876449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"Te presento algo distinto: una tecnología que funciona mientras tú haces tu vida. Lo pegas… y tu cuerpo recibe lo que necesita."</a:t>
            </a:r>
            <a:endParaRPr lang="en-US" sz="1250" dirty="0"/>
          </a:p>
        </p:txBody>
      </p:sp>
      <p:sp>
        <p:nvSpPr>
          <p:cNvPr id="26" name="Text 24"/>
          <p:cNvSpPr/>
          <p:nvPr/>
        </p:nvSpPr>
        <p:spPr>
          <a:xfrm>
            <a:off x="7960162" y="4947761"/>
            <a:ext cx="5876449" cy="257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(Curiosidad + simplicidad)</a:t>
            </a:r>
            <a:endParaRPr lang="en-US" sz="1250" dirty="0"/>
          </a:p>
        </p:txBody>
      </p:sp>
      <p:sp>
        <p:nvSpPr>
          <p:cNvPr id="27" name="Shape 25"/>
          <p:cNvSpPr/>
          <p:nvPr/>
        </p:nvSpPr>
        <p:spPr>
          <a:xfrm>
            <a:off x="6798409" y="4863227"/>
            <a:ext cx="386953" cy="15240"/>
          </a:xfrm>
          <a:prstGeom prst="roundRect">
            <a:avLst>
              <a:gd name="adj" fmla="val 761862"/>
            </a:avLst>
          </a:prstGeom>
          <a:solidFill>
            <a:srgbClr val="CED9CE"/>
          </a:solidFill>
          <a:ln/>
        </p:spPr>
      </p:sp>
      <p:sp>
        <p:nvSpPr>
          <p:cNvPr id="28" name="Shape 26"/>
          <p:cNvSpPr/>
          <p:nvPr/>
        </p:nvSpPr>
        <p:spPr>
          <a:xfrm>
            <a:off x="7170122" y="4725829"/>
            <a:ext cx="290155" cy="290155"/>
          </a:xfrm>
          <a:prstGeom prst="roundRect">
            <a:avLst>
              <a:gd name="adj" fmla="val 40016"/>
            </a:avLst>
          </a:prstGeom>
          <a:solidFill>
            <a:srgbClr val="E8F3E8"/>
          </a:solidFill>
          <a:ln/>
        </p:spPr>
      </p:sp>
      <p:sp>
        <p:nvSpPr>
          <p:cNvPr id="29" name="Text 27"/>
          <p:cNvSpPr/>
          <p:nvPr/>
        </p:nvSpPr>
        <p:spPr>
          <a:xfrm>
            <a:off x="7218402" y="4749939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</a:t>
            </a:r>
            <a:endParaRPr lang="en-US" sz="1500" dirty="0"/>
          </a:p>
        </p:txBody>
      </p:sp>
      <p:sp>
        <p:nvSpPr>
          <p:cNvPr id="30" name="Text 28"/>
          <p:cNvSpPr/>
          <p:nvPr/>
        </p:nvSpPr>
        <p:spPr>
          <a:xfrm>
            <a:off x="793790" y="4741902"/>
            <a:ext cx="5876449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[30–45 segundos]</a:t>
            </a:r>
            <a:endParaRPr lang="en-US" sz="1250" dirty="0"/>
          </a:p>
        </p:txBody>
      </p:sp>
      <p:sp>
        <p:nvSpPr>
          <p:cNvPr id="31" name="Text 29"/>
          <p:cNvSpPr/>
          <p:nvPr/>
        </p:nvSpPr>
        <p:spPr>
          <a:xfrm>
            <a:off x="793790" y="5092422"/>
            <a:ext cx="5876449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"Más energía. Mejor descanso. Menos estrés. Más equilibrio. Y lo mejor: sin esfuerzo."</a:t>
            </a:r>
            <a:endParaRPr lang="en-US" sz="1250" dirty="0"/>
          </a:p>
        </p:txBody>
      </p:sp>
      <p:sp>
        <p:nvSpPr>
          <p:cNvPr id="32" name="Text 30"/>
          <p:cNvSpPr/>
          <p:nvPr/>
        </p:nvSpPr>
        <p:spPr>
          <a:xfrm>
            <a:off x="793790" y="5685592"/>
            <a:ext cx="5876449" cy="257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2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(Lista corta = decisión rápida)</a:t>
            </a:r>
            <a:endParaRPr lang="en-US" sz="1250" dirty="0"/>
          </a:p>
        </p:txBody>
      </p:sp>
      <p:sp>
        <p:nvSpPr>
          <p:cNvPr id="33" name="Shape 31"/>
          <p:cNvSpPr/>
          <p:nvPr/>
        </p:nvSpPr>
        <p:spPr>
          <a:xfrm>
            <a:off x="7445038" y="5601057"/>
            <a:ext cx="386953" cy="15240"/>
          </a:xfrm>
          <a:prstGeom prst="roundRect">
            <a:avLst>
              <a:gd name="adj" fmla="val 761862"/>
            </a:avLst>
          </a:prstGeom>
          <a:solidFill>
            <a:srgbClr val="CED9CE"/>
          </a:solidFill>
          <a:ln/>
        </p:spPr>
      </p:sp>
      <p:sp>
        <p:nvSpPr>
          <p:cNvPr id="34" name="Shape 32"/>
          <p:cNvSpPr/>
          <p:nvPr/>
        </p:nvSpPr>
        <p:spPr>
          <a:xfrm>
            <a:off x="7170122" y="5463659"/>
            <a:ext cx="290155" cy="290155"/>
          </a:xfrm>
          <a:prstGeom prst="roundRect">
            <a:avLst>
              <a:gd name="adj" fmla="val 40016"/>
            </a:avLst>
          </a:prstGeom>
          <a:solidFill>
            <a:srgbClr val="E8F3E8"/>
          </a:solidFill>
          <a:ln/>
        </p:spPr>
      </p:sp>
      <p:sp>
        <p:nvSpPr>
          <p:cNvPr id="35" name="Text 33"/>
          <p:cNvSpPr/>
          <p:nvPr/>
        </p:nvSpPr>
        <p:spPr>
          <a:xfrm>
            <a:off x="7218402" y="5487769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6</a:t>
            </a:r>
            <a:endParaRPr lang="en-US" sz="1500" dirty="0"/>
          </a:p>
        </p:txBody>
      </p:sp>
      <p:sp>
        <p:nvSpPr>
          <p:cNvPr id="36" name="Text 34"/>
          <p:cNvSpPr/>
          <p:nvPr/>
        </p:nvSpPr>
        <p:spPr>
          <a:xfrm>
            <a:off x="7960162" y="5479733"/>
            <a:ext cx="5876449" cy="273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[45–55 segundos]</a:t>
            </a:r>
            <a:endParaRPr lang="en-US" sz="1250" dirty="0"/>
          </a:p>
        </p:txBody>
      </p:sp>
      <p:sp>
        <p:nvSpPr>
          <p:cNvPr id="37" name="Text 35"/>
          <p:cNvSpPr/>
          <p:nvPr/>
        </p:nvSpPr>
        <p:spPr>
          <a:xfrm>
            <a:off x="7960162" y="5830253"/>
            <a:ext cx="5876449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tu cuerpo te está pidiendo un cambio… escúchalo. No pierdes nada. Pero puedes ganar muchísimo."</a:t>
            </a:r>
            <a:endParaRPr lang="en-US" sz="1250" dirty="0"/>
          </a:p>
        </p:txBody>
      </p:sp>
      <p:sp>
        <p:nvSpPr>
          <p:cNvPr id="38" name="Text 36"/>
          <p:cNvSpPr/>
          <p:nvPr/>
        </p:nvSpPr>
        <p:spPr>
          <a:xfrm>
            <a:off x="7960162" y="6423422"/>
            <a:ext cx="5876449" cy="257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(Pérdida + acción inmediata)</a:t>
            </a:r>
            <a:endParaRPr lang="en-US" sz="1250" dirty="0"/>
          </a:p>
        </p:txBody>
      </p:sp>
      <p:sp>
        <p:nvSpPr>
          <p:cNvPr id="39" name="Shape 37"/>
          <p:cNvSpPr/>
          <p:nvPr/>
        </p:nvSpPr>
        <p:spPr>
          <a:xfrm>
            <a:off x="6798409" y="6338888"/>
            <a:ext cx="386953" cy="15240"/>
          </a:xfrm>
          <a:prstGeom prst="roundRect">
            <a:avLst>
              <a:gd name="adj" fmla="val 761862"/>
            </a:avLst>
          </a:prstGeom>
          <a:solidFill>
            <a:srgbClr val="CED9CE"/>
          </a:solidFill>
          <a:ln/>
        </p:spPr>
      </p:sp>
      <p:sp>
        <p:nvSpPr>
          <p:cNvPr id="40" name="Shape 38"/>
          <p:cNvSpPr/>
          <p:nvPr/>
        </p:nvSpPr>
        <p:spPr>
          <a:xfrm>
            <a:off x="7170122" y="6201489"/>
            <a:ext cx="290155" cy="290155"/>
          </a:xfrm>
          <a:prstGeom prst="roundRect">
            <a:avLst>
              <a:gd name="adj" fmla="val 40016"/>
            </a:avLst>
          </a:prstGeom>
          <a:solidFill>
            <a:srgbClr val="E8F3E8"/>
          </a:solidFill>
          <a:ln/>
        </p:spPr>
      </p:sp>
      <p:sp>
        <p:nvSpPr>
          <p:cNvPr id="41" name="Text 39"/>
          <p:cNvSpPr/>
          <p:nvPr/>
        </p:nvSpPr>
        <p:spPr>
          <a:xfrm>
            <a:off x="7218402" y="6225600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7</a:t>
            </a:r>
            <a:endParaRPr lang="en-US" sz="1500" dirty="0"/>
          </a:p>
        </p:txBody>
      </p:sp>
      <p:sp>
        <p:nvSpPr>
          <p:cNvPr id="42" name="Text 40"/>
          <p:cNvSpPr/>
          <p:nvPr/>
        </p:nvSpPr>
        <p:spPr>
          <a:xfrm>
            <a:off x="4117896" y="6245781"/>
            <a:ext cx="2552343" cy="209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r" indent="0" marL="0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[55–60 segundos — CIERRE]</a:t>
            </a:r>
            <a:endParaRPr lang="en-US" sz="1250" dirty="0"/>
          </a:p>
        </p:txBody>
      </p:sp>
      <p:sp>
        <p:nvSpPr>
          <p:cNvPr id="43" name="Text 41"/>
          <p:cNvSpPr/>
          <p:nvPr/>
        </p:nvSpPr>
        <p:spPr>
          <a:xfrm>
            <a:off x="793790" y="6532245"/>
            <a:ext cx="587644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"¿Quieres saber cuál es el mejor para ti? Envíame un mensaje."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546854"/>
            <a:ext cx="2106811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VERSIÓN 2</a:t>
            </a:r>
            <a:endParaRPr lang="en-US" sz="1650" dirty="0"/>
          </a:p>
        </p:txBody>
      </p:sp>
      <p:sp>
        <p:nvSpPr>
          <p:cNvPr id="3" name="Text 1"/>
          <p:cNvSpPr/>
          <p:nvPr/>
        </p:nvSpPr>
        <p:spPr>
          <a:xfrm>
            <a:off x="793075" y="877610"/>
            <a:ext cx="13044249" cy="10608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✨</a:t>
            </a:r>
            <a:pPr algn="l" indent="0" marL="0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VERSIÓN ELEGANTE (60s) — "TECNOLOGÍA SILENCIOSA"</a:t>
            </a:r>
            <a:endParaRPr lang="en-US" sz="3300" dirty="0"/>
          </a:p>
        </p:txBody>
      </p:sp>
      <p:sp>
        <p:nvSpPr>
          <p:cNvPr id="4" name="Text 2"/>
          <p:cNvSpPr/>
          <p:nvPr/>
        </p:nvSpPr>
        <p:spPr>
          <a:xfrm>
            <a:off x="793075" y="2191226"/>
            <a:ext cx="13044249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(estilo Apple)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7303770" y="2650450"/>
            <a:ext cx="22860" cy="5032296"/>
          </a:xfrm>
          <a:prstGeom prst="roundRect">
            <a:avLst>
              <a:gd name="adj" fmla="val 663572"/>
            </a:avLst>
          </a:prstGeom>
          <a:solidFill>
            <a:srgbClr val="CED9CE"/>
          </a:solidFill>
          <a:ln/>
        </p:spPr>
      </p:sp>
      <p:sp>
        <p:nvSpPr>
          <p:cNvPr id="6" name="Shape 4"/>
          <p:cNvSpPr/>
          <p:nvPr/>
        </p:nvSpPr>
        <p:spPr>
          <a:xfrm>
            <a:off x="7000994" y="2828568"/>
            <a:ext cx="337066" cy="22860"/>
          </a:xfrm>
          <a:prstGeom prst="roundRect">
            <a:avLst>
              <a:gd name="adj" fmla="val 663572"/>
            </a:avLst>
          </a:prstGeom>
          <a:solidFill>
            <a:srgbClr val="CED9CE"/>
          </a:solidFill>
          <a:ln/>
        </p:spPr>
      </p:sp>
      <p:sp>
        <p:nvSpPr>
          <p:cNvPr id="7" name="Shape 5"/>
          <p:cNvSpPr/>
          <p:nvPr/>
        </p:nvSpPr>
        <p:spPr>
          <a:xfrm>
            <a:off x="7252037" y="2776835"/>
            <a:ext cx="126325" cy="126325"/>
          </a:xfrm>
          <a:prstGeom prst="roundRect">
            <a:avLst>
              <a:gd name="adj" fmla="val 361924"/>
            </a:avLst>
          </a:prstGeom>
          <a:solidFill>
            <a:srgbClr val="438951"/>
          </a:solidFill>
          <a:ln/>
        </p:spPr>
      </p:sp>
      <p:sp>
        <p:nvSpPr>
          <p:cNvPr id="8" name="Text 6"/>
          <p:cNvSpPr/>
          <p:nvPr/>
        </p:nvSpPr>
        <p:spPr>
          <a:xfrm>
            <a:off x="4534257" y="2708315"/>
            <a:ext cx="2106811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r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[Inicio – 5s]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793075" y="3080385"/>
            <a:ext cx="584799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"El bienestar real debería sentirse… no complicarse."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7292340" y="3839766"/>
            <a:ext cx="337066" cy="22860"/>
          </a:xfrm>
          <a:prstGeom prst="roundRect">
            <a:avLst>
              <a:gd name="adj" fmla="val 663572"/>
            </a:avLst>
          </a:prstGeom>
          <a:solidFill>
            <a:srgbClr val="CED9CE"/>
          </a:solidFill>
          <a:ln/>
        </p:spPr>
      </p:sp>
      <p:sp>
        <p:nvSpPr>
          <p:cNvPr id="11" name="Shape 9"/>
          <p:cNvSpPr/>
          <p:nvPr/>
        </p:nvSpPr>
        <p:spPr>
          <a:xfrm>
            <a:off x="7252037" y="3788033"/>
            <a:ext cx="126325" cy="126325"/>
          </a:xfrm>
          <a:prstGeom prst="roundRect">
            <a:avLst>
              <a:gd name="adj" fmla="val 361924"/>
            </a:avLst>
          </a:prstGeom>
          <a:solidFill>
            <a:srgbClr val="438951"/>
          </a:solidFill>
          <a:ln/>
        </p:spPr>
      </p:sp>
      <p:sp>
        <p:nvSpPr>
          <p:cNvPr id="12" name="Text 10"/>
          <p:cNvSpPr/>
          <p:nvPr/>
        </p:nvSpPr>
        <p:spPr>
          <a:xfrm>
            <a:off x="7989332" y="3719513"/>
            <a:ext cx="2106811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[5–15s]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7989332" y="4091583"/>
            <a:ext cx="5847993" cy="53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"Vivimos rápido, trabajamos mucho, dormimos poco. Tu cuerpo necesita equilibrio, no ruido."</a:t>
            </a:r>
            <a:endParaRPr lang="en-US" sz="1300" dirty="0"/>
          </a:p>
        </p:txBody>
      </p:sp>
      <p:sp>
        <p:nvSpPr>
          <p:cNvPr id="14" name="Shape 12"/>
          <p:cNvSpPr/>
          <p:nvPr/>
        </p:nvSpPr>
        <p:spPr>
          <a:xfrm>
            <a:off x="7000994" y="4711303"/>
            <a:ext cx="337066" cy="22860"/>
          </a:xfrm>
          <a:prstGeom prst="roundRect">
            <a:avLst>
              <a:gd name="adj" fmla="val 663572"/>
            </a:avLst>
          </a:prstGeom>
          <a:solidFill>
            <a:srgbClr val="CED9CE"/>
          </a:solidFill>
          <a:ln/>
        </p:spPr>
      </p:sp>
      <p:sp>
        <p:nvSpPr>
          <p:cNvPr id="15" name="Shape 13"/>
          <p:cNvSpPr/>
          <p:nvPr/>
        </p:nvSpPr>
        <p:spPr>
          <a:xfrm>
            <a:off x="7252037" y="4659570"/>
            <a:ext cx="126325" cy="126325"/>
          </a:xfrm>
          <a:prstGeom prst="roundRect">
            <a:avLst>
              <a:gd name="adj" fmla="val 361924"/>
            </a:avLst>
          </a:prstGeom>
          <a:solidFill>
            <a:srgbClr val="438951"/>
          </a:solidFill>
          <a:ln/>
        </p:spPr>
      </p:sp>
      <p:sp>
        <p:nvSpPr>
          <p:cNvPr id="16" name="Text 14"/>
          <p:cNvSpPr/>
          <p:nvPr/>
        </p:nvSpPr>
        <p:spPr>
          <a:xfrm>
            <a:off x="4534257" y="4591050"/>
            <a:ext cx="2106811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r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[15–30s]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93075" y="4963120"/>
            <a:ext cx="5847993" cy="53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"Existe una tecnología que trabaja en silencio: se aplica sobre la piel y libera bienestar durante horas."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7292340" y="5582960"/>
            <a:ext cx="337066" cy="22860"/>
          </a:xfrm>
          <a:prstGeom prst="roundRect">
            <a:avLst>
              <a:gd name="adj" fmla="val 663572"/>
            </a:avLst>
          </a:prstGeom>
          <a:solidFill>
            <a:srgbClr val="CED9CE"/>
          </a:solidFill>
          <a:ln/>
        </p:spPr>
      </p:sp>
      <p:sp>
        <p:nvSpPr>
          <p:cNvPr id="19" name="Shape 17"/>
          <p:cNvSpPr/>
          <p:nvPr/>
        </p:nvSpPr>
        <p:spPr>
          <a:xfrm>
            <a:off x="7252037" y="5531227"/>
            <a:ext cx="126325" cy="126325"/>
          </a:xfrm>
          <a:prstGeom prst="roundRect">
            <a:avLst>
              <a:gd name="adj" fmla="val 361924"/>
            </a:avLst>
          </a:prstGeom>
          <a:solidFill>
            <a:srgbClr val="438951"/>
          </a:solidFill>
          <a:ln/>
        </p:spPr>
      </p:sp>
      <p:sp>
        <p:nvSpPr>
          <p:cNvPr id="20" name="Text 18"/>
          <p:cNvSpPr/>
          <p:nvPr/>
        </p:nvSpPr>
        <p:spPr>
          <a:xfrm>
            <a:off x="7989332" y="5462707"/>
            <a:ext cx="2106811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[30–45s]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7989332" y="5834777"/>
            <a:ext cx="5847993" cy="53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"Sin tragar nada. Sin alterar tu rutina. Sin procesos largos. Solo un gesto simple… y todo empieza a cambiar."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7000994" y="6454616"/>
            <a:ext cx="337066" cy="22860"/>
          </a:xfrm>
          <a:prstGeom prst="roundRect">
            <a:avLst>
              <a:gd name="adj" fmla="val 663572"/>
            </a:avLst>
          </a:prstGeom>
          <a:solidFill>
            <a:srgbClr val="CED9CE"/>
          </a:solidFill>
          <a:ln/>
        </p:spPr>
      </p:sp>
      <p:sp>
        <p:nvSpPr>
          <p:cNvPr id="23" name="Shape 21"/>
          <p:cNvSpPr/>
          <p:nvPr/>
        </p:nvSpPr>
        <p:spPr>
          <a:xfrm>
            <a:off x="7252037" y="6402884"/>
            <a:ext cx="126325" cy="126325"/>
          </a:xfrm>
          <a:prstGeom prst="roundRect">
            <a:avLst>
              <a:gd name="adj" fmla="val 361924"/>
            </a:avLst>
          </a:prstGeom>
          <a:solidFill>
            <a:srgbClr val="438951"/>
          </a:solidFill>
          <a:ln/>
        </p:spPr>
      </p:sp>
      <p:sp>
        <p:nvSpPr>
          <p:cNvPr id="24" name="Text 22"/>
          <p:cNvSpPr/>
          <p:nvPr/>
        </p:nvSpPr>
        <p:spPr>
          <a:xfrm>
            <a:off x="4534257" y="6334363"/>
            <a:ext cx="2106811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r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[45–60s]</a:t>
            </a:r>
            <a:endParaRPr lang="en-US" sz="1650" dirty="0"/>
          </a:p>
        </p:txBody>
      </p:sp>
      <p:sp>
        <p:nvSpPr>
          <p:cNvPr id="25" name="Text 23"/>
          <p:cNvSpPr/>
          <p:nvPr/>
        </p:nvSpPr>
        <p:spPr>
          <a:xfrm>
            <a:off x="793075" y="6706433"/>
            <a:ext cx="584799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"Cuando lo sientes, lo entiendes. Si quieres conocerlo, te lo muestro."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2713" y="782003"/>
            <a:ext cx="2117169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VERSIÓN 3</a:t>
            </a:r>
            <a:endParaRPr lang="en-US" sz="1650" dirty="0"/>
          </a:p>
        </p:txBody>
      </p:sp>
      <p:sp>
        <p:nvSpPr>
          <p:cNvPr id="3" name="Text 1"/>
          <p:cNvSpPr/>
          <p:nvPr/>
        </p:nvSpPr>
        <p:spPr>
          <a:xfrm>
            <a:off x="752713" y="1114306"/>
            <a:ext cx="12372856" cy="536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⚡</a:t>
            </a:r>
            <a:pPr algn="l" indent="0" marL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VERSIÓN AGRESIVA EMOCIONAL (60s) — "YA BASTA"</a:t>
            </a:r>
            <a:endParaRPr lang="en-US" sz="3300" dirty="0"/>
          </a:p>
        </p:txBody>
      </p:sp>
      <p:sp>
        <p:nvSpPr>
          <p:cNvPr id="4" name="Text 2"/>
          <p:cNvSpPr/>
          <p:nvPr/>
        </p:nvSpPr>
        <p:spPr>
          <a:xfrm>
            <a:off x="752713" y="1905119"/>
            <a:ext cx="13124974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(estilo neurocoach)</a:t>
            </a:r>
            <a:endParaRPr lang="en-US" sz="13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713" y="2366605"/>
            <a:ext cx="846773" cy="101619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768793" y="2535912"/>
            <a:ext cx="2117169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[Inicio – 3s]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768793" y="2909649"/>
            <a:ext cx="12108894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"Basta ya de normalizar vivir cansado."</a:t>
            </a:r>
            <a:endParaRPr lang="en-US" sz="13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13" y="3382804"/>
            <a:ext cx="846773" cy="101619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768793" y="3552111"/>
            <a:ext cx="2117169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[3–15s]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1768793" y="3925848"/>
            <a:ext cx="12108894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"Basta de despertarte sin energía. Basta de noches sin descanso. Basta de ponerte en último lugar."</a:t>
            </a:r>
            <a:endParaRPr lang="en-US" sz="13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13" y="4399002"/>
            <a:ext cx="846773" cy="101619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768793" y="4568309"/>
            <a:ext cx="2117169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[15–30s]</a:t>
            </a:r>
            <a:endParaRPr lang="en-US" sz="1650" dirty="0"/>
          </a:p>
        </p:txBody>
      </p:sp>
      <p:sp>
        <p:nvSpPr>
          <p:cNvPr id="13" name="Text 8"/>
          <p:cNvSpPr/>
          <p:nvPr/>
        </p:nvSpPr>
        <p:spPr>
          <a:xfrm>
            <a:off x="1768793" y="4942046"/>
            <a:ext cx="12108894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"La vida es demasiado corta para vivir apagado. Tu cuerpo quiere algo simple, rápido y funcional. Algo que te acompañe sin pedirte tiempo."</a:t>
            </a:r>
            <a:endParaRPr lang="en-US" sz="130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13" y="5415201"/>
            <a:ext cx="846773" cy="101619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768793" y="5584507"/>
            <a:ext cx="2117169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[30–45s]</a:t>
            </a:r>
            <a:endParaRPr lang="en-US" sz="1650" dirty="0"/>
          </a:p>
        </p:txBody>
      </p:sp>
      <p:sp>
        <p:nvSpPr>
          <p:cNvPr id="16" name="Text 10"/>
          <p:cNvSpPr/>
          <p:nvPr/>
        </p:nvSpPr>
        <p:spPr>
          <a:xfrm>
            <a:off x="1768793" y="5958245"/>
            <a:ext cx="12108894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"Por eso esta tecnología funciona: no dependes de horarios ni de tomar nada. Lo pegas… y sigue contigo."</a:t>
            </a:r>
            <a:endParaRPr lang="en-US" sz="130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13" y="6431399"/>
            <a:ext cx="846773" cy="101619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768793" y="6600706"/>
            <a:ext cx="2117169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[45–60s]</a:t>
            </a:r>
            <a:endParaRPr lang="en-US" sz="1650" dirty="0"/>
          </a:p>
        </p:txBody>
      </p:sp>
      <p:sp>
        <p:nvSpPr>
          <p:cNvPr id="19" name="Text 12"/>
          <p:cNvSpPr/>
          <p:nvPr/>
        </p:nvSpPr>
        <p:spPr>
          <a:xfrm>
            <a:off x="1768793" y="6974443"/>
            <a:ext cx="12108894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estás listo para sentirte mejor… empieza hoy. No mañana. Hoy." "Envíame un mensaje y te digo cuál es el tuyo."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2858"/>
            <a:ext cx="5496163" cy="556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Más videos de productos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93790" y="1777127"/>
            <a:ext cx="13042821" cy="257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Guiones específicos para cada solución de bienestar</a:t>
            </a:r>
            <a:endParaRPr lang="en-US" sz="12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80034"/>
            <a:ext cx="8477726" cy="50865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932" y="549116"/>
            <a:ext cx="10568464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🎬</a:t>
            </a:r>
            <a:pPr algn="l" indent="0" marL="0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1. SLYM — "Tu cuerpo quiere quemar, no luchar" (60s)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790932" y="1324332"/>
            <a:ext cx="13048536" cy="237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endParaRPr lang="en-US" sz="11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0932" y="1913811"/>
            <a:ext cx="148233" cy="148233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90932" y="2132052"/>
            <a:ext cx="3768090" cy="1524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3"/>
          <p:cNvSpPr/>
          <p:nvPr/>
        </p:nvSpPr>
        <p:spPr>
          <a:xfrm>
            <a:off x="790932" y="2236589"/>
            <a:ext cx="3768090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[0–3s]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90932" y="2674263"/>
            <a:ext cx="3768090" cy="889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"Tu cuerpo sabe quemar grasa… lo que pasa es que está cansado de luchar contra tu día a día."</a:t>
            </a:r>
            <a:endParaRPr lang="en-US" sz="14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7255" y="1913811"/>
            <a:ext cx="148233" cy="148233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4707255" y="2132052"/>
            <a:ext cx="3768090" cy="1524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6"/>
          <p:cNvSpPr/>
          <p:nvPr/>
        </p:nvSpPr>
        <p:spPr>
          <a:xfrm>
            <a:off x="4707255" y="2236589"/>
            <a:ext cx="3768090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[3–12s]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4707255" y="2674263"/>
            <a:ext cx="3768090" cy="889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"Estrés, cansancio, ansiedad, dormir mal… todo eso bloquea tu metabolismo. No eres tú. Es tu biología intentando sobrevivir."</a:t>
            </a:r>
            <a:endParaRPr lang="en-US" sz="14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932" y="3842028"/>
            <a:ext cx="148233" cy="148233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790932" y="4060269"/>
            <a:ext cx="7684413" cy="1524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9"/>
          <p:cNvSpPr/>
          <p:nvPr/>
        </p:nvSpPr>
        <p:spPr>
          <a:xfrm>
            <a:off x="790932" y="4164806"/>
            <a:ext cx="7684413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[12–25s]</a:t>
            </a:r>
            <a:endParaRPr lang="en-US" sz="1450" dirty="0"/>
          </a:p>
        </p:txBody>
      </p:sp>
      <p:sp>
        <p:nvSpPr>
          <p:cNvPr id="15" name="Text 10"/>
          <p:cNvSpPr/>
          <p:nvPr/>
        </p:nvSpPr>
        <p:spPr>
          <a:xfrm>
            <a:off x="790932" y="4602480"/>
            <a:ext cx="7684413" cy="593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"Pero hay algo simple que puedes hacer: darle a tu cuerpo apoyo natural con un sistema que trabaja mientras tú vives tu vida."</a:t>
            </a:r>
            <a:endParaRPr lang="en-US" sz="1450" dirty="0"/>
          </a:p>
        </p:txBody>
      </p:sp>
      <p:sp>
        <p:nvSpPr>
          <p:cNvPr id="16" name="Text 11"/>
          <p:cNvSpPr/>
          <p:nvPr/>
        </p:nvSpPr>
        <p:spPr>
          <a:xfrm>
            <a:off x="790932" y="5329118"/>
            <a:ext cx="7684413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"Lo aplicas… y punto."</a:t>
            </a:r>
            <a:endParaRPr lang="en-US" sz="14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677" y="1940243"/>
            <a:ext cx="3751659" cy="3751659"/>
          </a:xfrm>
          <a:prstGeom prst="rect">
            <a:avLst/>
          </a:prstGeom>
        </p:spPr>
      </p:pic>
      <p:sp>
        <p:nvSpPr>
          <p:cNvPr id="18" name="Shape 12"/>
          <p:cNvSpPr/>
          <p:nvPr/>
        </p:nvSpPr>
        <p:spPr>
          <a:xfrm>
            <a:off x="790932" y="6070521"/>
            <a:ext cx="4250650" cy="1609844"/>
          </a:xfrm>
          <a:prstGeom prst="roundRect">
            <a:avLst>
              <a:gd name="adj" fmla="val 8291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19" name="Text 13"/>
          <p:cNvSpPr/>
          <p:nvPr/>
        </p:nvSpPr>
        <p:spPr>
          <a:xfrm>
            <a:off x="954405" y="6233993"/>
            <a:ext cx="3923705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[25–40s]</a:t>
            </a:r>
            <a:endParaRPr lang="en-US" sz="1450" dirty="0"/>
          </a:p>
        </p:txBody>
      </p:sp>
      <p:sp>
        <p:nvSpPr>
          <p:cNvPr id="20" name="Text 14"/>
          <p:cNvSpPr/>
          <p:nvPr/>
        </p:nvSpPr>
        <p:spPr>
          <a:xfrm>
            <a:off x="954405" y="6627138"/>
            <a:ext cx="3923705" cy="889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"Control del apetito. Más equilibrio. Metabolismo más activo. Y esa sensación brutal de ligereza."</a:t>
            </a:r>
            <a:endParaRPr lang="en-US" sz="1450" dirty="0"/>
          </a:p>
        </p:txBody>
      </p:sp>
      <p:sp>
        <p:nvSpPr>
          <p:cNvPr id="21" name="Shape 15"/>
          <p:cNvSpPr/>
          <p:nvPr/>
        </p:nvSpPr>
        <p:spPr>
          <a:xfrm>
            <a:off x="5189815" y="6070521"/>
            <a:ext cx="4250650" cy="1609844"/>
          </a:xfrm>
          <a:prstGeom prst="roundRect">
            <a:avLst>
              <a:gd name="adj" fmla="val 8291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22" name="Text 16"/>
          <p:cNvSpPr/>
          <p:nvPr/>
        </p:nvSpPr>
        <p:spPr>
          <a:xfrm>
            <a:off x="5353288" y="6233993"/>
            <a:ext cx="3923705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[40–55s]</a:t>
            </a:r>
            <a:endParaRPr lang="en-US" sz="1450" dirty="0"/>
          </a:p>
        </p:txBody>
      </p:sp>
      <p:sp>
        <p:nvSpPr>
          <p:cNvPr id="23" name="Text 17"/>
          <p:cNvSpPr/>
          <p:nvPr/>
        </p:nvSpPr>
        <p:spPr>
          <a:xfrm>
            <a:off x="5353288" y="6627138"/>
            <a:ext cx="3923705" cy="889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es magia. Es hacer que tu cuerpo vuelva a funcionar como debe. Sin pastillas, sin complicaciones, sin horarios."</a:t>
            </a:r>
            <a:endParaRPr lang="en-US" sz="1450" dirty="0"/>
          </a:p>
        </p:txBody>
      </p:sp>
      <p:sp>
        <p:nvSpPr>
          <p:cNvPr id="24" name="Shape 18"/>
          <p:cNvSpPr/>
          <p:nvPr/>
        </p:nvSpPr>
        <p:spPr>
          <a:xfrm>
            <a:off x="9588698" y="6070521"/>
            <a:ext cx="4250650" cy="1609844"/>
          </a:xfrm>
          <a:prstGeom prst="roundRect">
            <a:avLst>
              <a:gd name="adj" fmla="val 8291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25" name="Text 19"/>
          <p:cNvSpPr/>
          <p:nvPr/>
        </p:nvSpPr>
        <p:spPr>
          <a:xfrm>
            <a:off x="9752171" y="6233993"/>
            <a:ext cx="3923705" cy="304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[55–60s]</a:t>
            </a:r>
            <a:endParaRPr lang="en-US" sz="1450" dirty="0"/>
          </a:p>
        </p:txBody>
      </p:sp>
      <p:sp>
        <p:nvSpPr>
          <p:cNvPr id="26" name="Text 20"/>
          <p:cNvSpPr/>
          <p:nvPr/>
        </p:nvSpPr>
        <p:spPr>
          <a:xfrm>
            <a:off x="9752171" y="6627138"/>
            <a:ext cx="3923705" cy="593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"¿Quieres que tu cuerpo deje de luchar y empiece a quemar? Escríbeme."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0095" y="522565"/>
            <a:ext cx="6626066" cy="393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🎬</a:t>
            </a:r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2. PAINLESS — "Dormir sin dolor" (60s)</a:t>
            </a:r>
            <a:endParaRPr lang="en-US" sz="2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095" y="1163122"/>
            <a:ext cx="5095042" cy="305693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60095" y="4358997"/>
            <a:ext cx="4287679" cy="1461730"/>
          </a:xfrm>
          <a:prstGeom prst="roundRect">
            <a:avLst>
              <a:gd name="adj" fmla="val 7605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883563" y="4482465"/>
            <a:ext cx="1852732" cy="23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[0–3s]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883563" y="4770953"/>
            <a:ext cx="2420541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"Dormir no debería doler."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5171242" y="4358997"/>
            <a:ext cx="4287798" cy="1461730"/>
          </a:xfrm>
          <a:prstGeom prst="roundRect">
            <a:avLst>
              <a:gd name="adj" fmla="val 7605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5294709" y="4482465"/>
            <a:ext cx="1852732" cy="23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[3–12s]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5294709" y="4770953"/>
            <a:ext cx="4040862" cy="694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"La gente se duerme con molestias, se levanta peor y pasa el día sobreviviendo. El cuerpo no se recupera así."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9582507" y="4358997"/>
            <a:ext cx="4287679" cy="1461730"/>
          </a:xfrm>
          <a:prstGeom prst="roundRect">
            <a:avLst>
              <a:gd name="adj" fmla="val 7605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9705975" y="4482465"/>
            <a:ext cx="1852732" cy="23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[12–22s]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9705975" y="4770953"/>
            <a:ext cx="4040743" cy="926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"Necesitas descanso profundo, relajación muscular y recuperación real. Y eso empieza cuando el cuerpo por fin puede soltar tensión."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945356" y="6144935"/>
            <a:ext cx="11591449" cy="23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[22–35s]</a:t>
            </a:r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"Lo aplicas por la noche y sucede algo increíble: tu cuerpo descansa mejor, libera carga y se despierta más ligero."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760095" y="5959673"/>
            <a:ext cx="15240" cy="609719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5" name="Text 12"/>
          <p:cNvSpPr/>
          <p:nvPr/>
        </p:nvSpPr>
        <p:spPr>
          <a:xfrm>
            <a:off x="760095" y="6831806"/>
            <a:ext cx="1852732" cy="23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[35–50s]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760095" y="7120295"/>
            <a:ext cx="6404491" cy="463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"No es para eliminar nada. Es para apoyar tu descanso, tu movilidad y tu bienestar diario."</a:t>
            </a:r>
            <a:endParaRPr lang="en-US" sz="1450" dirty="0"/>
          </a:p>
        </p:txBody>
      </p:sp>
      <p:sp>
        <p:nvSpPr>
          <p:cNvPr id="17" name="Text 14"/>
          <p:cNvSpPr/>
          <p:nvPr/>
        </p:nvSpPr>
        <p:spPr>
          <a:xfrm>
            <a:off x="7473434" y="6831806"/>
            <a:ext cx="1852732" cy="239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[50–60s]</a:t>
            </a:r>
            <a:endParaRPr lang="en-US" sz="1450" dirty="0"/>
          </a:p>
        </p:txBody>
      </p:sp>
      <p:sp>
        <p:nvSpPr>
          <p:cNvPr id="18" name="Text 15"/>
          <p:cNvSpPr/>
          <p:nvPr/>
        </p:nvSpPr>
        <p:spPr>
          <a:xfrm>
            <a:off x="7473434" y="7120295"/>
            <a:ext cx="6404491" cy="463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"Dormir mejor cambia tu vida. Si quieres probar lo que es levantarse bien… escríbeme."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527" y="540782"/>
            <a:ext cx="10023277" cy="499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🎬</a:t>
            </a:r>
            <a:pPr algn="l" indent="0" marL="0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3. B12 — "Energía limpia sin estimulantes" (60s)</a:t>
            </a:r>
            <a:endParaRPr lang="en-US" sz="3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527" y="1354455"/>
            <a:ext cx="4352449" cy="6292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43808" y="2140982"/>
            <a:ext cx="1966436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[0–4s]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943808" y="2481143"/>
            <a:ext cx="4037886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"No necesitas más café. Necesitas energía real."</a:t>
            </a: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976" y="1354455"/>
            <a:ext cx="4352449" cy="62924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96257" y="2140982"/>
            <a:ext cx="1966436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[4–12s]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5296257" y="2481143"/>
            <a:ext cx="4037886" cy="503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"Esa que no te dispara, no te acelera y no te deja caer después."</a:t>
            </a:r>
            <a:endParaRPr lang="en-US" sz="12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424" y="1354455"/>
            <a:ext cx="4352449" cy="62924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8706" y="2140982"/>
            <a:ext cx="1966436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[12–22s]</a:t>
            </a:r>
            <a:endParaRPr lang="en-US" sz="1500" dirty="0"/>
          </a:p>
        </p:txBody>
      </p:sp>
      <p:sp>
        <p:nvSpPr>
          <p:cNvPr id="11" name="Text 6"/>
          <p:cNvSpPr/>
          <p:nvPr/>
        </p:nvSpPr>
        <p:spPr>
          <a:xfrm>
            <a:off x="9648706" y="2481143"/>
            <a:ext cx="4037886" cy="503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"Una ayuda limpia, estable y sin pasar por el estómago. Tu cuerpo la usa, la nota… y tú también."</a:t>
            </a:r>
            <a:endParaRPr lang="en-US" sz="12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27" y="3495437"/>
            <a:ext cx="4101465" cy="246078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304955" y="3460075"/>
            <a:ext cx="7546419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endParaRPr lang="en-US" sz="1200" dirty="0"/>
          </a:p>
        </p:txBody>
      </p:sp>
      <p:sp>
        <p:nvSpPr>
          <p:cNvPr id="14" name="Shape 8"/>
          <p:cNvSpPr/>
          <p:nvPr/>
        </p:nvSpPr>
        <p:spPr>
          <a:xfrm>
            <a:off x="786527" y="6310074"/>
            <a:ext cx="4247555" cy="1406247"/>
          </a:xfrm>
          <a:prstGeom prst="roundRect">
            <a:avLst>
              <a:gd name="adj" fmla="val 7803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5" name="Shape 9"/>
          <p:cNvSpPr/>
          <p:nvPr/>
        </p:nvSpPr>
        <p:spPr>
          <a:xfrm>
            <a:off x="763667" y="6310074"/>
            <a:ext cx="91440" cy="1406247"/>
          </a:xfrm>
          <a:prstGeom prst="roundRect">
            <a:avLst>
              <a:gd name="adj" fmla="val 154845"/>
            </a:avLst>
          </a:prstGeom>
          <a:solidFill>
            <a:srgbClr val="438951"/>
          </a:solidFill>
          <a:ln/>
        </p:spPr>
      </p:sp>
      <p:sp>
        <p:nvSpPr>
          <p:cNvPr id="16" name="Text 10"/>
          <p:cNvSpPr/>
          <p:nvPr/>
        </p:nvSpPr>
        <p:spPr>
          <a:xfrm>
            <a:off x="1035248" y="6490216"/>
            <a:ext cx="1966436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🎥</a:t>
            </a:r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[22–38s]</a:t>
            </a:r>
            <a:endParaRPr lang="en-US" sz="1500" dirty="0"/>
          </a:p>
        </p:txBody>
      </p:sp>
      <p:sp>
        <p:nvSpPr>
          <p:cNvPr id="17" name="Text 11"/>
          <p:cNvSpPr/>
          <p:nvPr/>
        </p:nvSpPr>
        <p:spPr>
          <a:xfrm>
            <a:off x="1035248" y="6830378"/>
            <a:ext cx="3818692" cy="629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"Más enfoque. Más claridad mental. Más vitalidad desde primera hora."</a:t>
            </a:r>
            <a:endParaRPr lang="en-US" sz="1500" dirty="0"/>
          </a:p>
        </p:txBody>
      </p:sp>
      <p:sp>
        <p:nvSpPr>
          <p:cNvPr id="18" name="Shape 12"/>
          <p:cNvSpPr/>
          <p:nvPr/>
        </p:nvSpPr>
        <p:spPr>
          <a:xfrm>
            <a:off x="5191363" y="6310074"/>
            <a:ext cx="4247555" cy="1406247"/>
          </a:xfrm>
          <a:prstGeom prst="roundRect">
            <a:avLst>
              <a:gd name="adj" fmla="val 7803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9" name="Shape 13"/>
          <p:cNvSpPr/>
          <p:nvPr/>
        </p:nvSpPr>
        <p:spPr>
          <a:xfrm>
            <a:off x="5168503" y="6310074"/>
            <a:ext cx="91440" cy="1406247"/>
          </a:xfrm>
          <a:prstGeom prst="roundRect">
            <a:avLst>
              <a:gd name="adj" fmla="val 154845"/>
            </a:avLst>
          </a:prstGeom>
          <a:solidFill>
            <a:srgbClr val="438951"/>
          </a:solidFill>
          <a:ln/>
        </p:spPr>
      </p:sp>
      <p:sp>
        <p:nvSpPr>
          <p:cNvPr id="20" name="Text 14"/>
          <p:cNvSpPr/>
          <p:nvPr/>
        </p:nvSpPr>
        <p:spPr>
          <a:xfrm>
            <a:off x="5440085" y="6490216"/>
            <a:ext cx="3818692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[38–50s]</a:t>
            </a:r>
            <a:endParaRPr lang="en-US" sz="1500" dirty="0"/>
          </a:p>
        </p:txBody>
      </p:sp>
      <p:sp>
        <p:nvSpPr>
          <p:cNvPr id="21" name="Text 15"/>
          <p:cNvSpPr/>
          <p:nvPr/>
        </p:nvSpPr>
        <p:spPr>
          <a:xfrm>
            <a:off x="5440085" y="6906816"/>
            <a:ext cx="3818692" cy="629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"Es como encender la luz por dentro. Sin químicos, sin picos, sin ansiedad."</a:t>
            </a:r>
            <a:endParaRPr lang="en-US" sz="1500" dirty="0"/>
          </a:p>
        </p:txBody>
      </p:sp>
      <p:sp>
        <p:nvSpPr>
          <p:cNvPr id="22" name="Shape 16"/>
          <p:cNvSpPr/>
          <p:nvPr/>
        </p:nvSpPr>
        <p:spPr>
          <a:xfrm>
            <a:off x="9596199" y="6310074"/>
            <a:ext cx="4247674" cy="1406247"/>
          </a:xfrm>
          <a:prstGeom prst="roundRect">
            <a:avLst>
              <a:gd name="adj" fmla="val 7803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23" name="Shape 17"/>
          <p:cNvSpPr/>
          <p:nvPr/>
        </p:nvSpPr>
        <p:spPr>
          <a:xfrm>
            <a:off x="9573339" y="6310074"/>
            <a:ext cx="91440" cy="1406247"/>
          </a:xfrm>
          <a:prstGeom prst="roundRect">
            <a:avLst>
              <a:gd name="adj" fmla="val 154845"/>
            </a:avLst>
          </a:prstGeom>
          <a:solidFill>
            <a:srgbClr val="438951"/>
          </a:solidFill>
          <a:ln/>
        </p:spPr>
      </p:sp>
      <p:sp>
        <p:nvSpPr>
          <p:cNvPr id="24" name="Text 18"/>
          <p:cNvSpPr/>
          <p:nvPr/>
        </p:nvSpPr>
        <p:spPr>
          <a:xfrm>
            <a:off x="9844921" y="6490216"/>
            <a:ext cx="3818811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[50–60s]</a:t>
            </a:r>
            <a:endParaRPr lang="en-US" sz="1500" dirty="0"/>
          </a:p>
        </p:txBody>
      </p:sp>
      <p:sp>
        <p:nvSpPr>
          <p:cNvPr id="25" name="Text 19"/>
          <p:cNvSpPr/>
          <p:nvPr/>
        </p:nvSpPr>
        <p:spPr>
          <a:xfrm>
            <a:off x="9844921" y="6906816"/>
            <a:ext cx="3818811" cy="629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"¿Quieres saber cómo se siente la energía natural? Envíame un mensaje."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167" y="526733"/>
            <a:ext cx="9803011" cy="396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🎬</a:t>
            </a:r>
            <a:pPr algn="l" indent="0" marL="0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4. MELATONIN PLUS — "Dormir bien es volver a vivir" (60s)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766167" y="2762250"/>
            <a:ext cx="4386977" cy="1073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"El día empieza la noche anterior."</a:t>
            </a:r>
            <a:endParaRPr lang="en-US" sz="33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4373" y="1250037"/>
            <a:ext cx="4098488" cy="4098488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6167" y="5628561"/>
            <a:ext cx="13098066" cy="1085612"/>
          </a:xfrm>
          <a:prstGeom prst="roundRect">
            <a:avLst>
              <a:gd name="adj" fmla="val 10322"/>
            </a:avLst>
          </a:prstGeom>
          <a:solidFill>
            <a:srgbClr val="E8F3E8"/>
          </a:solidFill>
          <a:ln/>
        </p:spPr>
      </p:sp>
      <p:sp>
        <p:nvSpPr>
          <p:cNvPr id="6" name="Shape 3"/>
          <p:cNvSpPr/>
          <p:nvPr/>
        </p:nvSpPr>
        <p:spPr>
          <a:xfrm>
            <a:off x="766167" y="5628561"/>
            <a:ext cx="6549033" cy="1085612"/>
          </a:xfrm>
          <a:prstGeom prst="roundRect">
            <a:avLst>
              <a:gd name="adj" fmla="val 10322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890587" y="5752981"/>
            <a:ext cx="6300192" cy="26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[4–15s]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890587" y="6091833"/>
            <a:ext cx="6300192" cy="497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no duermes bien, no rindes, no piensas igual, no recuperas, no quemas y no disfrutas."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7315200" y="5628561"/>
            <a:ext cx="6549033" cy="1085612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0" name="Shape 7"/>
          <p:cNvSpPr/>
          <p:nvPr/>
        </p:nvSpPr>
        <p:spPr>
          <a:xfrm>
            <a:off x="7315200" y="5628561"/>
            <a:ext cx="15240" cy="1085612"/>
          </a:xfrm>
          <a:prstGeom prst="roundRect">
            <a:avLst>
              <a:gd name="adj" fmla="val 735306"/>
            </a:avLst>
          </a:prstGeom>
          <a:solidFill>
            <a:srgbClr val="CED9CE"/>
          </a:solidFill>
          <a:ln/>
        </p:spPr>
      </p:sp>
      <p:sp>
        <p:nvSpPr>
          <p:cNvPr id="11" name="Text 8"/>
          <p:cNvSpPr/>
          <p:nvPr/>
        </p:nvSpPr>
        <p:spPr>
          <a:xfrm>
            <a:off x="7439620" y="5752981"/>
            <a:ext cx="6300192" cy="26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[15–28s]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7439620" y="6091833"/>
            <a:ext cx="6300192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"Pero cuando apoyas al cuerpo para que descanse mejor… todo cambia."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766167" y="6854190"/>
            <a:ext cx="280035" cy="280035"/>
          </a:xfrm>
          <a:prstGeom prst="roundRect">
            <a:avLst>
              <a:gd name="adj" fmla="val 40017"/>
            </a:avLst>
          </a:prstGeom>
          <a:solidFill>
            <a:srgbClr val="E8F3E8"/>
          </a:solidFill>
          <a:ln/>
        </p:spPr>
      </p:sp>
      <p:sp>
        <p:nvSpPr>
          <p:cNvPr id="14" name="Text 11"/>
          <p:cNvSpPr/>
          <p:nvPr/>
        </p:nvSpPr>
        <p:spPr>
          <a:xfrm>
            <a:off x="1170623" y="6869668"/>
            <a:ext cx="3857744" cy="26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[28–40s]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1170623" y="7208520"/>
            <a:ext cx="3857744" cy="497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Menos estrés. Menos tensión. Sueño más profundo. Mente más clara al despertar.</a:t>
            </a:r>
            <a:endParaRPr lang="en-US" sz="1200" dirty="0"/>
          </a:p>
        </p:txBody>
      </p:sp>
      <p:sp>
        <p:nvSpPr>
          <p:cNvPr id="16" name="Shape 13"/>
          <p:cNvSpPr/>
          <p:nvPr/>
        </p:nvSpPr>
        <p:spPr>
          <a:xfrm>
            <a:off x="5183981" y="6854190"/>
            <a:ext cx="280035" cy="280035"/>
          </a:xfrm>
          <a:prstGeom prst="roundRect">
            <a:avLst>
              <a:gd name="adj" fmla="val 40017"/>
            </a:avLst>
          </a:prstGeom>
          <a:solidFill>
            <a:srgbClr val="E8F3E8"/>
          </a:solidFill>
          <a:ln/>
        </p:spPr>
      </p:sp>
      <p:sp>
        <p:nvSpPr>
          <p:cNvPr id="17" name="Text 14"/>
          <p:cNvSpPr/>
          <p:nvPr/>
        </p:nvSpPr>
        <p:spPr>
          <a:xfrm>
            <a:off x="5588437" y="6869668"/>
            <a:ext cx="3857863" cy="26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[40–55s]</a:t>
            </a:r>
            <a:endParaRPr lang="en-US" sz="1200" dirty="0"/>
          </a:p>
        </p:txBody>
      </p:sp>
      <p:sp>
        <p:nvSpPr>
          <p:cNvPr id="18" name="Text 15"/>
          <p:cNvSpPr/>
          <p:nvPr/>
        </p:nvSpPr>
        <p:spPr>
          <a:xfrm>
            <a:off x="5588437" y="7208520"/>
            <a:ext cx="3857863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 te duermes… TE RESTAURAS.</a:t>
            </a:r>
            <a:endParaRPr lang="en-US" sz="1200" dirty="0"/>
          </a:p>
        </p:txBody>
      </p:sp>
      <p:sp>
        <p:nvSpPr>
          <p:cNvPr id="19" name="Shape 16"/>
          <p:cNvSpPr/>
          <p:nvPr/>
        </p:nvSpPr>
        <p:spPr>
          <a:xfrm>
            <a:off x="9601914" y="6854190"/>
            <a:ext cx="280035" cy="280035"/>
          </a:xfrm>
          <a:prstGeom prst="roundRect">
            <a:avLst>
              <a:gd name="adj" fmla="val 40017"/>
            </a:avLst>
          </a:prstGeom>
          <a:solidFill>
            <a:srgbClr val="E8F3E8"/>
          </a:solidFill>
          <a:ln/>
        </p:spPr>
      </p:sp>
      <p:sp>
        <p:nvSpPr>
          <p:cNvPr id="20" name="Text 17"/>
          <p:cNvSpPr/>
          <p:nvPr/>
        </p:nvSpPr>
        <p:spPr>
          <a:xfrm>
            <a:off x="10006370" y="6869668"/>
            <a:ext cx="3857863" cy="264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🎥</a:t>
            </a:r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[55–60s]</a:t>
            </a:r>
            <a:endParaRPr lang="en-US" sz="1200" dirty="0"/>
          </a:p>
        </p:txBody>
      </p:sp>
      <p:sp>
        <p:nvSpPr>
          <p:cNvPr id="21" name="Text 18"/>
          <p:cNvSpPr/>
          <p:nvPr/>
        </p:nvSpPr>
        <p:spPr>
          <a:xfrm>
            <a:off x="10006370" y="7208520"/>
            <a:ext cx="3857863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quieres volver a dormir como antes, escríbeme."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2025-12-04T10:20:05Z</dcterms:created>
  <dcterms:modified xsi:type="dcterms:W3CDTF">2025-12-04T10:20:05Z</dcterms:modified>
</cp:coreProperties>
</file>