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4630400" cy="8229600"/>
  <p:notesSz cx="8229600" cy="14630400"/>
  <p:embeddedFontLst>
    <p:embeddedFont>
      <p:font typeface="Fraunces Extra Bold" pitchFamily="2" charset="77"/>
      <p:regular r:id="rId26"/>
      <p:italic r:id="rId27"/>
    </p:embeddedFont>
    <p:embeddedFont>
      <p:font typeface="Nobile" panose="02000503050000020004" pitchFamily="2" charset="0"/>
      <p:regular r:id="rId28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7891"/>
    <p:restoredTop sz="94610"/>
  </p:normalViewPr>
  <p:slideViewPr>
    <p:cSldViewPr snapToGrid="0" snapToObjects="1">
      <p:cViewPr varScale="1">
        <p:scale>
          <a:sx n="50" d="100"/>
          <a:sy n="50" d="100"/>
        </p:scale>
        <p:origin x="160" y="4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410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sv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svg"/><Relationship Id="rId4" Type="http://schemas.openxmlformats.org/officeDocument/2006/relationships/image" Target="../media/image22.svg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sv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svg"/><Relationship Id="rId4" Type="http://schemas.openxmlformats.org/officeDocument/2006/relationships/image" Target="../media/image34.svg"/><Relationship Id="rId9" Type="http://schemas.openxmlformats.org/officeDocument/2006/relationships/image" Target="../media/image39.png"/><Relationship Id="rId14" Type="http://schemas.openxmlformats.org/officeDocument/2006/relationships/image" Target="../media/image44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4" Type="http://schemas.openxmlformats.org/officeDocument/2006/relationships/image" Target="../media/image51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>
              <a:alpha val="85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793790" y="617934"/>
            <a:ext cx="2480905" cy="3177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🟩</a:t>
            </a:r>
            <a:r>
              <a:rPr lang="en-US" sz="1950" b="1" dirty="0">
                <a:solidFill>
                  <a:srgbClr val="5CC97B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793790" y="1155502"/>
            <a:ext cx="13042821" cy="34009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650"/>
              </a:lnSpc>
              <a:buNone/>
            </a:pPr>
            <a:r>
              <a:rPr lang="en-US" sz="8800" b="1" dirty="0">
                <a:solidFill>
                  <a:srgbClr val="438951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RECOMIENDA PARCHES A LA MENTE </a:t>
            </a:r>
            <a:endParaRPr lang="en-US" sz="8800" dirty="0"/>
          </a:p>
        </p:txBody>
      </p:sp>
      <p:sp>
        <p:nvSpPr>
          <p:cNvPr id="6" name="Text 3"/>
          <p:cNvSpPr/>
          <p:nvPr/>
        </p:nvSpPr>
        <p:spPr>
          <a:xfrm>
            <a:off x="793790" y="5252204"/>
            <a:ext cx="6847284" cy="8558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700"/>
              </a:lnSpc>
              <a:buNone/>
            </a:pPr>
            <a:r>
              <a:rPr lang="en-US" sz="53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NO A LA GENTE</a:t>
            </a:r>
            <a:endParaRPr lang="en-US" sz="5350" dirty="0"/>
          </a:p>
        </p:txBody>
      </p:sp>
      <p:sp>
        <p:nvSpPr>
          <p:cNvPr id="7" name="Text 4"/>
          <p:cNvSpPr/>
          <p:nvPr/>
        </p:nvSpPr>
        <p:spPr>
          <a:xfrm>
            <a:off x="793790" y="6405682"/>
            <a:ext cx="11718250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Neuroventas aplicadas a la Tecnología Transdérmica S.T.T.</a:t>
            </a:r>
            <a:endParaRPr lang="en-US" sz="3100" dirty="0"/>
          </a:p>
        </p:txBody>
      </p:sp>
      <p:sp>
        <p:nvSpPr>
          <p:cNvPr id="8" name="Text 5"/>
          <p:cNvSpPr/>
          <p:nvPr/>
        </p:nvSpPr>
        <p:spPr>
          <a:xfrm>
            <a:off x="793790" y="7199471"/>
            <a:ext cx="13042821" cy="4121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🔥</a:t>
            </a:r>
            <a:r>
              <a:rPr lang="en-US" sz="1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Enfocado en cerebro reptil, límbico y neocórtex.</a:t>
            </a:r>
            <a:endParaRPr lang="en-US" sz="19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79383" y="535781"/>
            <a:ext cx="2875002" cy="2055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120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🟩</a:t>
            </a:r>
            <a:r>
              <a:rPr lang="en-US" sz="1200" b="1" dirty="0">
                <a:solidFill>
                  <a:srgbClr val="4A644E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 DISPARADOR #6: CURIOSIDAD</a:t>
            </a:r>
            <a:endParaRPr lang="en-US" sz="1200" dirty="0"/>
          </a:p>
        </p:txBody>
      </p:sp>
      <p:sp>
        <p:nvSpPr>
          <p:cNvPr id="3" name="Text 1"/>
          <p:cNvSpPr/>
          <p:nvPr/>
        </p:nvSpPr>
        <p:spPr>
          <a:xfrm>
            <a:off x="779383" y="791885"/>
            <a:ext cx="7301032" cy="3958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4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La </a:t>
            </a:r>
            <a:r>
              <a:rPr lang="en-US" sz="2450" b="1" dirty="0">
                <a:solidFill>
                  <a:srgbClr val="438951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dopamina</a:t>
            </a:r>
            <a:r>
              <a:rPr lang="en-US" sz="24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se activa cuando hay algo nuevo.</a:t>
            </a:r>
            <a:endParaRPr lang="en-US" sz="24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383" y="1377672"/>
            <a:ext cx="8496538" cy="5097899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383" y="6617970"/>
            <a:ext cx="6472476" cy="666155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905947" y="6744533"/>
            <a:ext cx="6219349" cy="2609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👉</a:t>
            </a:r>
            <a:r>
              <a:rPr lang="en-US" sz="12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"¿Has probado una tecnología que funciona sin pasar por el estómago?"</a:t>
            </a:r>
            <a:endParaRPr lang="en-US" sz="12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8422" y="6617970"/>
            <a:ext cx="6472595" cy="666155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504986" y="6744533"/>
            <a:ext cx="6219468" cy="2609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👉</a:t>
            </a:r>
            <a:r>
              <a:rPr lang="en-US" sz="12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"Esto no se bebe ni se traga… se aplica."</a:t>
            </a:r>
            <a:endParaRPr lang="en-US" sz="1200" dirty="0"/>
          </a:p>
        </p:txBody>
      </p:sp>
      <p:sp>
        <p:nvSpPr>
          <p:cNvPr id="9" name="Text 4"/>
          <p:cNvSpPr/>
          <p:nvPr/>
        </p:nvSpPr>
        <p:spPr>
          <a:xfrm>
            <a:off x="779383" y="7474029"/>
            <a:ext cx="3510201" cy="316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La curiosidad abre la venta.</a:t>
            </a:r>
            <a:endParaRPr lang="en-US" sz="19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1647" y="544235"/>
            <a:ext cx="4126706" cy="3013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🟩</a:t>
            </a:r>
            <a:r>
              <a:rPr lang="en-US" sz="1850" b="1" dirty="0">
                <a:solidFill>
                  <a:srgbClr val="4A644E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DISPARADOR #7: AUTORIDAD</a:t>
            </a:r>
            <a:endParaRPr lang="en-US" sz="1850" dirty="0"/>
          </a:p>
        </p:txBody>
      </p:sp>
      <p:sp>
        <p:nvSpPr>
          <p:cNvPr id="3" name="Text 1"/>
          <p:cNvSpPr/>
          <p:nvPr/>
        </p:nvSpPr>
        <p:spPr>
          <a:xfrm>
            <a:off x="791647" y="1127522"/>
            <a:ext cx="9401413" cy="11751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9250"/>
              </a:lnSpc>
              <a:buNone/>
            </a:pPr>
            <a:r>
              <a:rPr lang="en-US" sz="7400" b="1" dirty="0">
                <a:solidFill>
                  <a:srgbClr val="438951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Confianza</a:t>
            </a:r>
            <a:r>
              <a:rPr lang="en-US" sz="74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= venta.</a:t>
            </a:r>
            <a:endParaRPr lang="en-US" sz="74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647" y="2796064"/>
            <a:ext cx="4696301" cy="4696301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6201489" y="4004429"/>
            <a:ext cx="2820353" cy="3525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Puedes decir:</a:t>
            </a:r>
            <a:endParaRPr lang="en-US" sz="2200" dirty="0"/>
          </a:p>
        </p:txBody>
      </p:sp>
      <p:sp>
        <p:nvSpPr>
          <p:cNvPr id="6" name="Shape 3"/>
          <p:cNvSpPr/>
          <p:nvPr/>
        </p:nvSpPr>
        <p:spPr>
          <a:xfrm>
            <a:off x="6201489" y="4568428"/>
            <a:ext cx="423029" cy="423029"/>
          </a:xfrm>
          <a:prstGeom prst="roundRect">
            <a:avLst>
              <a:gd name="adj" fmla="val 40003"/>
            </a:avLst>
          </a:prstGeom>
          <a:solidFill>
            <a:srgbClr val="E8F3E8"/>
          </a:solidFill>
          <a:ln/>
        </p:spPr>
      </p:sp>
      <p:sp>
        <p:nvSpPr>
          <p:cNvPr id="7" name="Text 4"/>
          <p:cNvSpPr/>
          <p:nvPr/>
        </p:nvSpPr>
        <p:spPr>
          <a:xfrm>
            <a:off x="6812518" y="4591883"/>
            <a:ext cx="7033736" cy="391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👉</a:t>
            </a:r>
            <a:r>
              <a:rPr lang="en-US" sz="18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"Tecnología registrada y certificada."</a:t>
            </a:r>
            <a:endParaRPr lang="en-US" sz="1850" dirty="0"/>
          </a:p>
        </p:txBody>
      </p:sp>
      <p:sp>
        <p:nvSpPr>
          <p:cNvPr id="8" name="Shape 5"/>
          <p:cNvSpPr/>
          <p:nvPr/>
        </p:nvSpPr>
        <p:spPr>
          <a:xfrm>
            <a:off x="6201489" y="5367457"/>
            <a:ext cx="423029" cy="423029"/>
          </a:xfrm>
          <a:prstGeom prst="roundRect">
            <a:avLst>
              <a:gd name="adj" fmla="val 40003"/>
            </a:avLst>
          </a:prstGeom>
          <a:solidFill>
            <a:srgbClr val="E8F3E8"/>
          </a:solidFill>
          <a:ln/>
        </p:spPr>
      </p:sp>
      <p:sp>
        <p:nvSpPr>
          <p:cNvPr id="9" name="Text 6"/>
          <p:cNvSpPr/>
          <p:nvPr/>
        </p:nvSpPr>
        <p:spPr>
          <a:xfrm>
            <a:off x="6812518" y="5390912"/>
            <a:ext cx="7033736" cy="3912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👉</a:t>
            </a:r>
            <a:r>
              <a:rPr lang="en-US" sz="18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"Millones de personas ya usan este sistema S.T.T."</a:t>
            </a:r>
            <a:endParaRPr lang="en-US" sz="1850" dirty="0"/>
          </a:p>
        </p:txBody>
      </p:sp>
      <p:sp>
        <p:nvSpPr>
          <p:cNvPr id="10" name="Text 7"/>
          <p:cNvSpPr/>
          <p:nvPr/>
        </p:nvSpPr>
        <p:spPr>
          <a:xfrm>
            <a:off x="6201489" y="6001941"/>
            <a:ext cx="7644765" cy="3007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4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(Recuerda: sin alegaciones médicas) Protocolo de comunicación</a:t>
            </a:r>
            <a:endParaRPr lang="en-US" sz="14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21537"/>
            <a:ext cx="7690604" cy="3177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🟩</a:t>
            </a:r>
            <a:r>
              <a:rPr lang="en-US" sz="1950" b="1" dirty="0">
                <a:solidFill>
                  <a:srgbClr val="4A644E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LÓGICA: EL CEREBRO NECESITA EXPLICAR LA COMPRA</a:t>
            </a:r>
            <a:endParaRPr lang="en-US" sz="1950" dirty="0"/>
          </a:p>
        </p:txBody>
      </p:sp>
      <p:sp>
        <p:nvSpPr>
          <p:cNvPr id="3" name="Text 1"/>
          <p:cNvSpPr/>
          <p:nvPr/>
        </p:nvSpPr>
        <p:spPr>
          <a:xfrm>
            <a:off x="793790" y="2218611"/>
            <a:ext cx="1170717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Ahora damos la </a:t>
            </a:r>
            <a:r>
              <a:rPr lang="en-US" sz="3900" b="1" dirty="0">
                <a:solidFill>
                  <a:srgbClr val="438951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lógica</a:t>
            </a: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que justifica la emoción.</a:t>
            </a:r>
            <a:endParaRPr lang="en-US" sz="39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3790" y="3136344"/>
            <a:ext cx="496133" cy="496133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1537930" y="325409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Tecnología S.T.T.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1537930" y="3683317"/>
            <a:ext cx="5653207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Absorción inteligente</a:t>
            </a:r>
            <a:endParaRPr lang="en-US" sz="15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39144" y="3136344"/>
            <a:ext cx="496133" cy="496133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8183285" y="3254097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Sistema digestivo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8183285" y="3683317"/>
            <a:ext cx="565332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No pasa por el sistema digestivo</a:t>
            </a:r>
            <a:endParaRPr lang="en-US" sz="15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3790" y="4397693"/>
            <a:ext cx="496133" cy="496133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1537930" y="451544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Funciona 24/7</a:t>
            </a:r>
            <a:endParaRPr lang="en-US" sz="1950" dirty="0"/>
          </a:p>
        </p:txBody>
      </p:sp>
      <p:sp>
        <p:nvSpPr>
          <p:cNvPr id="12" name="Text 7"/>
          <p:cNvSpPr/>
          <p:nvPr/>
        </p:nvSpPr>
        <p:spPr>
          <a:xfrm>
            <a:off x="1537930" y="4944666"/>
            <a:ext cx="5653207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Mientras trabajas, duermes o haces tu vida</a:t>
            </a:r>
            <a:endParaRPr lang="en-US" sz="155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439144" y="4397693"/>
            <a:ext cx="496133" cy="496133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8183285" y="4515445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Simplicidad</a:t>
            </a:r>
            <a:endParaRPr lang="en-US" sz="1950" dirty="0"/>
          </a:p>
        </p:txBody>
      </p:sp>
      <p:sp>
        <p:nvSpPr>
          <p:cNvPr id="15" name="Text 9"/>
          <p:cNvSpPr/>
          <p:nvPr/>
        </p:nvSpPr>
        <p:spPr>
          <a:xfrm>
            <a:off x="8183285" y="4944666"/>
            <a:ext cx="565332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Práctico, limpio y simple</a:t>
            </a:r>
            <a:endParaRPr lang="en-US" sz="1550" dirty="0"/>
          </a:p>
        </p:txBody>
      </p:sp>
      <p:sp>
        <p:nvSpPr>
          <p:cNvPr id="16" name="Shape 10"/>
          <p:cNvSpPr/>
          <p:nvPr/>
        </p:nvSpPr>
        <p:spPr>
          <a:xfrm>
            <a:off x="793790" y="5485448"/>
            <a:ext cx="13042821" cy="922615"/>
          </a:xfrm>
          <a:prstGeom prst="roundRect">
            <a:avLst>
              <a:gd name="adj" fmla="val 19361"/>
            </a:avLst>
          </a:prstGeom>
          <a:solidFill>
            <a:srgbClr val="CCE6D1"/>
          </a:solidFill>
          <a:ln/>
        </p:spPr>
      </p:sp>
      <p:pic>
        <p:nvPicPr>
          <p:cNvPr id="17" name="Image 4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2148" y="5782985"/>
            <a:ext cx="310039" cy="248007"/>
          </a:xfrm>
          <a:prstGeom prst="rect">
            <a:avLst/>
          </a:prstGeom>
        </p:spPr>
      </p:pic>
      <p:sp>
        <p:nvSpPr>
          <p:cNvPr id="18" name="Text 11"/>
          <p:cNvSpPr/>
          <p:nvPr/>
        </p:nvSpPr>
        <p:spPr>
          <a:xfrm>
            <a:off x="1500545" y="5733336"/>
            <a:ext cx="12137708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Esto activa el neocórtex.</a:t>
            </a:r>
            <a:endParaRPr lang="en-US" sz="19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>
              <a:alpha val="85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793790" y="780574"/>
            <a:ext cx="3133249" cy="3177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🟩</a:t>
            </a:r>
            <a:r>
              <a:rPr lang="en-US" sz="1950" b="1" dirty="0">
                <a:solidFill>
                  <a:srgbClr val="5CC97B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 CIERRE EMOCIONAL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793790" y="1396008"/>
            <a:ext cx="13042821" cy="37211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650"/>
              </a:lnSpc>
              <a:buNone/>
            </a:pPr>
            <a:r>
              <a:rPr lang="en-US" sz="11700" b="1" dirty="0">
                <a:solidFill>
                  <a:srgbClr val="1F7135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No necesitas cambiar tu vida.</a:t>
            </a:r>
            <a:endParaRPr lang="en-US" sz="11700" dirty="0"/>
          </a:p>
        </p:txBody>
      </p:sp>
      <p:sp>
        <p:nvSpPr>
          <p:cNvPr id="6" name="Text 3"/>
          <p:cNvSpPr/>
          <p:nvPr/>
        </p:nvSpPr>
        <p:spPr>
          <a:xfrm>
            <a:off x="793790" y="5414843"/>
            <a:ext cx="12628602" cy="12403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9750"/>
              </a:lnSpc>
              <a:buNone/>
            </a:pPr>
            <a:r>
              <a:rPr lang="en-US" sz="7800" b="1" dirty="0">
                <a:solidFill>
                  <a:srgbClr val="1F7135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Solo necesitas un parche.</a:t>
            </a:r>
            <a:endParaRPr lang="en-US" sz="7800" dirty="0"/>
          </a:p>
        </p:txBody>
      </p:sp>
      <p:sp>
        <p:nvSpPr>
          <p:cNvPr id="7" name="Text 4"/>
          <p:cNvSpPr/>
          <p:nvPr/>
        </p:nvSpPr>
        <p:spPr>
          <a:xfrm>
            <a:off x="793790" y="6952893"/>
            <a:ext cx="10618827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Las decisiones grandes empiezan con un paso simple.</a:t>
            </a:r>
            <a:endParaRPr lang="en-US" sz="31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734503"/>
            <a:ext cx="2775347" cy="3177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🟩</a:t>
            </a:r>
            <a:r>
              <a:rPr lang="en-US" sz="1950" b="1" dirty="0">
                <a:solidFill>
                  <a:srgbClr val="4A644E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CIERRE DE VENTA</a:t>
            </a:r>
            <a:endParaRPr lang="en-US" sz="1950" dirty="0"/>
          </a:p>
        </p:txBody>
      </p:sp>
      <p:sp>
        <p:nvSpPr>
          <p:cNvPr id="3" name="Text 1"/>
          <p:cNvSpPr/>
          <p:nvPr/>
        </p:nvSpPr>
        <p:spPr>
          <a:xfrm>
            <a:off x="793790" y="2349937"/>
            <a:ext cx="10855881" cy="8558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700"/>
              </a:lnSpc>
              <a:buNone/>
            </a:pPr>
            <a:r>
              <a:rPr lang="en-US" sz="53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La pregunta no es </a:t>
            </a:r>
            <a:r>
              <a:rPr lang="en-US" sz="5350" b="1" dirty="0">
                <a:solidFill>
                  <a:srgbClr val="438951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"¿Funciona?"</a:t>
            </a:r>
            <a:endParaRPr lang="en-US" sz="5350" dirty="0"/>
          </a:p>
        </p:txBody>
      </p:sp>
      <p:sp>
        <p:nvSpPr>
          <p:cNvPr id="4" name="Text 2"/>
          <p:cNvSpPr/>
          <p:nvPr/>
        </p:nvSpPr>
        <p:spPr>
          <a:xfrm>
            <a:off x="793790" y="3503414"/>
            <a:ext cx="130428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La pregunta es: "¿Quieres seguir igual… o probar algo nuevo?"</a:t>
            </a:r>
            <a:endParaRPr lang="en-US" sz="3900" dirty="0"/>
          </a:p>
        </p:txBody>
      </p:sp>
      <p:sp>
        <p:nvSpPr>
          <p:cNvPr id="5" name="Shape 3"/>
          <p:cNvSpPr/>
          <p:nvPr/>
        </p:nvSpPr>
        <p:spPr>
          <a:xfrm>
            <a:off x="793790" y="5140374"/>
            <a:ext cx="13042821" cy="32385"/>
          </a:xfrm>
          <a:prstGeom prst="rect">
            <a:avLst/>
          </a:prstGeom>
          <a:solidFill>
            <a:srgbClr val="405449">
              <a:alpha val="50000"/>
            </a:srgbClr>
          </a:solidFill>
          <a:ln/>
        </p:spPr>
      </p:sp>
      <p:sp>
        <p:nvSpPr>
          <p:cNvPr id="6" name="Text 4"/>
          <p:cNvSpPr/>
          <p:nvPr/>
        </p:nvSpPr>
        <p:spPr>
          <a:xfrm>
            <a:off x="1091446" y="5693569"/>
            <a:ext cx="10343436" cy="5037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👉</a:t>
            </a:r>
            <a:r>
              <a:rPr lang="en-US" sz="31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"Comienza hoy. Un parche puede cambiar tu día."</a:t>
            </a:r>
            <a:endParaRPr lang="en-US" sz="3100" dirty="0"/>
          </a:p>
        </p:txBody>
      </p:sp>
      <p:sp>
        <p:nvSpPr>
          <p:cNvPr id="7" name="Shape 5"/>
          <p:cNvSpPr/>
          <p:nvPr/>
        </p:nvSpPr>
        <p:spPr>
          <a:xfrm>
            <a:off x="793790" y="5395913"/>
            <a:ext cx="22860" cy="1099066"/>
          </a:xfrm>
          <a:prstGeom prst="rect">
            <a:avLst/>
          </a:prstGeom>
          <a:solidFill>
            <a:srgbClr val="438951"/>
          </a:solidFill>
          <a:ln/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0"/>
            <a:ext cx="73152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779151"/>
            <a:ext cx="2480905" cy="3177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🔥</a:t>
            </a:r>
            <a:r>
              <a:rPr lang="en-US" sz="1950" b="1" dirty="0">
                <a:solidFill>
                  <a:srgbClr val="4A644E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PARTE 2</a:t>
            </a:r>
            <a:endParaRPr lang="en-US" sz="1950" dirty="0"/>
          </a:p>
        </p:txBody>
      </p:sp>
      <p:sp>
        <p:nvSpPr>
          <p:cNvPr id="4" name="Text 1"/>
          <p:cNvSpPr/>
          <p:nvPr/>
        </p:nvSpPr>
        <p:spPr>
          <a:xfrm>
            <a:off x="793790" y="2394585"/>
            <a:ext cx="5727621" cy="25674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700"/>
              </a:lnSpc>
              <a:buNone/>
            </a:pPr>
            <a:r>
              <a:rPr lang="en-US" sz="5350" b="1" dirty="0">
                <a:solidFill>
                  <a:srgbClr val="438951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SPEECH DE APERTURA EMOCIONAL</a:t>
            </a:r>
            <a:endParaRPr lang="en-US" sz="5350" dirty="0"/>
          </a:p>
        </p:txBody>
      </p:sp>
      <p:sp>
        <p:nvSpPr>
          <p:cNvPr id="5" name="Text 2"/>
          <p:cNvSpPr/>
          <p:nvPr/>
        </p:nvSpPr>
        <p:spPr>
          <a:xfrm>
            <a:off x="793790" y="5259705"/>
            <a:ext cx="4982528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Listo para leer y estudiar</a:t>
            </a:r>
            <a:endParaRPr lang="en-US" sz="3100" dirty="0"/>
          </a:p>
        </p:txBody>
      </p:sp>
      <p:sp>
        <p:nvSpPr>
          <p:cNvPr id="6" name="Text 3"/>
          <p:cNvSpPr/>
          <p:nvPr/>
        </p:nvSpPr>
        <p:spPr>
          <a:xfrm>
            <a:off x="793790" y="6053495"/>
            <a:ext cx="5727621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(Neuroventa pura)</a:t>
            </a:r>
            <a:endParaRPr lang="en-US" sz="19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555308"/>
            <a:ext cx="5392460" cy="4341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700" b="1" dirty="0">
                <a:solidFill>
                  <a:srgbClr val="438951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Speech de Apertura Emocional</a:t>
            </a:r>
            <a:endParaRPr lang="en-US" sz="2700" dirty="0"/>
          </a:p>
        </p:txBody>
      </p:sp>
      <p:sp>
        <p:nvSpPr>
          <p:cNvPr id="3" name="Text 1"/>
          <p:cNvSpPr/>
          <p:nvPr/>
        </p:nvSpPr>
        <p:spPr>
          <a:xfrm>
            <a:off x="793790" y="1267182"/>
            <a:ext cx="13042821" cy="2778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"Hoy no estás aquí para escuchar productos. Estás aquí porque tu mente y tu cuerpo llevan tiempo pidiéndote un cambio."</a:t>
            </a:r>
            <a:endParaRPr lang="en-US" sz="1350" dirty="0"/>
          </a:p>
        </p:txBody>
      </p:sp>
      <p:sp>
        <p:nvSpPr>
          <p:cNvPr id="4" name="Text 2"/>
          <p:cNvSpPr/>
          <p:nvPr/>
        </p:nvSpPr>
        <p:spPr>
          <a:xfrm>
            <a:off x="793790" y="1701284"/>
            <a:ext cx="13042821" cy="2778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"Todos venimos cargando cosas: dolor, cansancio, estrés, ansiedad, falta de energía… pero nadie nos enseña a escuchar el cuerpo de verdad."</a:t>
            </a:r>
            <a:endParaRPr lang="en-US" sz="1350" dirty="0"/>
          </a:p>
        </p:txBody>
      </p:sp>
      <p:sp>
        <p:nvSpPr>
          <p:cNvPr id="5" name="Text 3"/>
          <p:cNvSpPr/>
          <p:nvPr/>
        </p:nvSpPr>
        <p:spPr>
          <a:xfrm>
            <a:off x="793790" y="2135386"/>
            <a:ext cx="13042821" cy="5557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"Vivimos en piloto automático. Nos levantamos cansados. Nos duele algo y lo normalizamos. Nos falta energía y decimos: 'será la edad'. Dormimos mal y lo aceptamos como si fuera normal."</a:t>
            </a:r>
            <a:endParaRPr lang="en-US" sz="1350" dirty="0"/>
          </a:p>
        </p:txBody>
      </p:sp>
      <p:sp>
        <p:nvSpPr>
          <p:cNvPr id="6" name="Text 4"/>
          <p:cNvSpPr/>
          <p:nvPr/>
        </p:nvSpPr>
        <p:spPr>
          <a:xfrm>
            <a:off x="1002149" y="3003590"/>
            <a:ext cx="12834461" cy="2778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"Pero el cuerpo no miente. El cuerpo siempre habla. Lo que pasa es que nosotros no lo escuchamos."</a:t>
            </a:r>
            <a:endParaRPr lang="en-US" sz="1350" dirty="0"/>
          </a:p>
        </p:txBody>
      </p:sp>
      <p:sp>
        <p:nvSpPr>
          <p:cNvPr id="7" name="Shape 5"/>
          <p:cNvSpPr/>
          <p:nvPr/>
        </p:nvSpPr>
        <p:spPr>
          <a:xfrm>
            <a:off x="793790" y="2847380"/>
            <a:ext cx="15240" cy="590312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8" name="Text 6"/>
          <p:cNvSpPr/>
          <p:nvPr/>
        </p:nvSpPr>
        <p:spPr>
          <a:xfrm>
            <a:off x="793790" y="3593902"/>
            <a:ext cx="13042821" cy="2778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"Y hoy quiero que te hagas una pregunta sincera: ¿Estoy viviendo a mi máximo nivel… o estoy sobreviviendo?"</a:t>
            </a:r>
            <a:endParaRPr lang="en-US" sz="1350" dirty="0"/>
          </a:p>
        </p:txBody>
      </p:sp>
      <p:sp>
        <p:nvSpPr>
          <p:cNvPr id="9" name="Text 7"/>
          <p:cNvSpPr/>
          <p:nvPr/>
        </p:nvSpPr>
        <p:spPr>
          <a:xfrm>
            <a:off x="793790" y="4028003"/>
            <a:ext cx="13042821" cy="2778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"Porque si estás sobreviviendo, no es culpa tuya. Es que nadie te ha enseñado a cuidar tu energía, tu descanso, tu metabolismo, tu bienestar."</a:t>
            </a:r>
            <a:endParaRPr lang="en-US" sz="1350" dirty="0"/>
          </a:p>
        </p:txBody>
      </p:sp>
      <p:sp>
        <p:nvSpPr>
          <p:cNvPr id="10" name="Text 8"/>
          <p:cNvSpPr/>
          <p:nvPr/>
        </p:nvSpPr>
        <p:spPr>
          <a:xfrm>
            <a:off x="793790" y="4462105"/>
            <a:ext cx="13042821" cy="5557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"Y por eso estamos aquí. Porque existe una forma más simple, más inteligente y más humana de cuidarse: sin pastillas, sin complicaciones, sin depender de horarios."</a:t>
            </a:r>
            <a:endParaRPr lang="en-US" sz="1350" dirty="0"/>
          </a:p>
        </p:txBody>
      </p:sp>
      <p:sp>
        <p:nvSpPr>
          <p:cNvPr id="11" name="Text 9"/>
          <p:cNvSpPr/>
          <p:nvPr/>
        </p:nvSpPr>
        <p:spPr>
          <a:xfrm>
            <a:off x="793790" y="5174099"/>
            <a:ext cx="13042821" cy="2778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"Una tecnología que se adapta a tu vida en lugar de obligarte a cambiarla."</a:t>
            </a:r>
            <a:endParaRPr lang="en-US" sz="1350" dirty="0"/>
          </a:p>
        </p:txBody>
      </p:sp>
      <p:sp>
        <p:nvSpPr>
          <p:cNvPr id="12" name="Text 10"/>
          <p:cNvSpPr/>
          <p:nvPr/>
        </p:nvSpPr>
        <p:spPr>
          <a:xfrm>
            <a:off x="793790" y="5608201"/>
            <a:ext cx="13042821" cy="5557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"Hoy no voy a venderte nada. Voy a mostrarte cómo funciona tu mente y tu cuerpo… y tú decidirás si quieres seguir igual o si quieres empezar a sentirte mejor desde hoy."</a:t>
            </a:r>
            <a:endParaRPr lang="en-US" sz="1350" dirty="0"/>
          </a:p>
        </p:txBody>
      </p:sp>
      <p:sp>
        <p:nvSpPr>
          <p:cNvPr id="13" name="Text 11"/>
          <p:cNvSpPr/>
          <p:nvPr/>
        </p:nvSpPr>
        <p:spPr>
          <a:xfrm>
            <a:off x="793790" y="6320195"/>
            <a:ext cx="13042821" cy="5557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"Porque a veces, el cambio más grande empieza con algo tan simple como un parche. Y ese parche no solo se pega en la piel… también se pega en tu estilo de vida."</a:t>
            </a:r>
            <a:endParaRPr lang="en-US" sz="1350" dirty="0"/>
          </a:p>
        </p:txBody>
      </p:sp>
      <p:sp>
        <p:nvSpPr>
          <p:cNvPr id="14" name="Shape 12"/>
          <p:cNvSpPr/>
          <p:nvPr/>
        </p:nvSpPr>
        <p:spPr>
          <a:xfrm>
            <a:off x="793790" y="7032188"/>
            <a:ext cx="13042821" cy="642104"/>
          </a:xfrm>
          <a:prstGeom prst="roundRect">
            <a:avLst>
              <a:gd name="adj" fmla="val 19473"/>
            </a:avLst>
          </a:prstGeom>
          <a:solidFill>
            <a:srgbClr val="CCE6D1"/>
          </a:solidFill>
          <a:ln/>
        </p:spPr>
      </p:sp>
      <p:pic>
        <p:nvPicPr>
          <p:cNvPr id="1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617" y="7228999"/>
            <a:ext cx="260390" cy="208359"/>
          </a:xfrm>
          <a:prstGeom prst="rect">
            <a:avLst/>
          </a:prstGeom>
        </p:spPr>
      </p:pic>
      <p:sp>
        <p:nvSpPr>
          <p:cNvPr id="16" name="Text 13"/>
          <p:cNvSpPr/>
          <p:nvPr/>
        </p:nvSpPr>
        <p:spPr>
          <a:xfrm>
            <a:off x="1331833" y="7205663"/>
            <a:ext cx="11817787" cy="2603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0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"Bienvenido a un nuevo concepto de bienestar. Hoy te voy a enseñar a venderle a la mente… y también a cuidarla."</a:t>
            </a:r>
            <a:endParaRPr lang="en-US" sz="16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077522"/>
            <a:ext cx="4631174" cy="3177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🎯</a:t>
            </a:r>
            <a:r>
              <a:rPr lang="en-US" sz="1950" b="1" dirty="0">
                <a:solidFill>
                  <a:srgbClr val="4A644E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Veamos ahora versiones distintas:</a:t>
            </a:r>
            <a:endParaRPr lang="en-US" sz="19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3790" y="2816900"/>
            <a:ext cx="198358" cy="198358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793790" y="3106460"/>
            <a:ext cx="6422231" cy="22860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5" name="Text 2"/>
          <p:cNvSpPr/>
          <p:nvPr/>
        </p:nvSpPr>
        <p:spPr>
          <a:xfrm>
            <a:off x="793790" y="3251359"/>
            <a:ext cx="2977039" cy="3796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🔥</a:t>
            </a:r>
            <a:r>
              <a:rPr lang="en-US" sz="23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Impactante</a:t>
            </a:r>
            <a:endParaRPr lang="en-US" sz="23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14379" y="2816900"/>
            <a:ext cx="198358" cy="198358"/>
          </a:xfrm>
          <a:prstGeom prst="rect">
            <a:avLst/>
          </a:prstGeom>
        </p:spPr>
      </p:pic>
      <p:sp>
        <p:nvSpPr>
          <p:cNvPr id="7" name="Shape 3"/>
          <p:cNvSpPr/>
          <p:nvPr/>
        </p:nvSpPr>
        <p:spPr>
          <a:xfrm>
            <a:off x="7414379" y="3106460"/>
            <a:ext cx="6422231" cy="22860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8" name="Text 4"/>
          <p:cNvSpPr/>
          <p:nvPr/>
        </p:nvSpPr>
        <p:spPr>
          <a:xfrm>
            <a:off x="7414379" y="3251359"/>
            <a:ext cx="2977039" cy="3796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🔥</a:t>
            </a:r>
            <a:r>
              <a:rPr lang="en-US" sz="23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Elegante</a:t>
            </a:r>
            <a:endParaRPr lang="en-US" sz="23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3790" y="4003000"/>
            <a:ext cx="198358" cy="198358"/>
          </a:xfrm>
          <a:prstGeom prst="rect">
            <a:avLst/>
          </a:prstGeom>
        </p:spPr>
      </p:pic>
      <p:sp>
        <p:nvSpPr>
          <p:cNvPr id="10" name="Shape 5"/>
          <p:cNvSpPr/>
          <p:nvPr/>
        </p:nvSpPr>
        <p:spPr>
          <a:xfrm>
            <a:off x="793790" y="4292560"/>
            <a:ext cx="6422231" cy="22860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11" name="Text 6"/>
          <p:cNvSpPr/>
          <p:nvPr/>
        </p:nvSpPr>
        <p:spPr>
          <a:xfrm>
            <a:off x="793790" y="4437459"/>
            <a:ext cx="2977039" cy="3796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🔥</a:t>
            </a:r>
            <a:r>
              <a:rPr lang="en-US" sz="23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Divertida</a:t>
            </a:r>
            <a:endParaRPr lang="en-US" sz="230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414379" y="4003000"/>
            <a:ext cx="198358" cy="198358"/>
          </a:xfrm>
          <a:prstGeom prst="rect">
            <a:avLst/>
          </a:prstGeom>
        </p:spPr>
      </p:pic>
      <p:sp>
        <p:nvSpPr>
          <p:cNvPr id="13" name="Shape 7"/>
          <p:cNvSpPr/>
          <p:nvPr/>
        </p:nvSpPr>
        <p:spPr>
          <a:xfrm>
            <a:off x="7414379" y="4292560"/>
            <a:ext cx="6422231" cy="22860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14" name="Text 8"/>
          <p:cNvSpPr/>
          <p:nvPr/>
        </p:nvSpPr>
        <p:spPr>
          <a:xfrm>
            <a:off x="7414379" y="4437459"/>
            <a:ext cx="5068253" cy="3796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🔥</a:t>
            </a:r>
            <a:r>
              <a:rPr lang="en-US" sz="23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Misteriosa estilo Jürgen Klaric</a:t>
            </a:r>
            <a:endParaRPr lang="en-US" sz="2300" dirty="0"/>
          </a:p>
        </p:txBody>
      </p:sp>
      <p:pic>
        <p:nvPicPr>
          <p:cNvPr id="15" name="Image 4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93790" y="5189101"/>
            <a:ext cx="198358" cy="198358"/>
          </a:xfrm>
          <a:prstGeom prst="rect">
            <a:avLst/>
          </a:prstGeom>
        </p:spPr>
      </p:pic>
      <p:sp>
        <p:nvSpPr>
          <p:cNvPr id="16" name="Shape 9"/>
          <p:cNvSpPr/>
          <p:nvPr/>
        </p:nvSpPr>
        <p:spPr>
          <a:xfrm>
            <a:off x="793790" y="5478661"/>
            <a:ext cx="6422231" cy="22860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17" name="Text 10"/>
          <p:cNvSpPr/>
          <p:nvPr/>
        </p:nvSpPr>
        <p:spPr>
          <a:xfrm>
            <a:off x="793790" y="5623560"/>
            <a:ext cx="4631769" cy="3796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🔥</a:t>
            </a:r>
            <a:r>
              <a:rPr lang="en-US" sz="23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Versión corta (30 segundos)</a:t>
            </a:r>
            <a:endParaRPr lang="en-US" sz="2300" dirty="0"/>
          </a:p>
        </p:txBody>
      </p:sp>
      <p:pic>
        <p:nvPicPr>
          <p:cNvPr id="18" name="Image 5" descr="preencoded.png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414379" y="5189101"/>
            <a:ext cx="198358" cy="198358"/>
          </a:xfrm>
          <a:prstGeom prst="rect">
            <a:avLst/>
          </a:prstGeom>
        </p:spPr>
      </p:pic>
      <p:sp>
        <p:nvSpPr>
          <p:cNvPr id="19" name="Shape 11"/>
          <p:cNvSpPr/>
          <p:nvPr/>
        </p:nvSpPr>
        <p:spPr>
          <a:xfrm>
            <a:off x="7414379" y="5478661"/>
            <a:ext cx="6422231" cy="22860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20" name="Text 12"/>
          <p:cNvSpPr/>
          <p:nvPr/>
        </p:nvSpPr>
        <p:spPr>
          <a:xfrm>
            <a:off x="7414379" y="5623560"/>
            <a:ext cx="5722382" cy="3796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🔥</a:t>
            </a:r>
            <a:r>
              <a:rPr lang="en-US" sz="23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Versión épica para grandes eventos</a:t>
            </a:r>
            <a:endParaRPr lang="en-US" sz="23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75799" y="464582"/>
            <a:ext cx="3538895" cy="1715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50"/>
              </a:lnSpc>
              <a:buNone/>
            </a:pPr>
            <a:r>
              <a:rPr lang="en-US" sz="105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🔥</a:t>
            </a:r>
            <a:r>
              <a:rPr lang="en-US" sz="1050" b="1" dirty="0">
                <a:solidFill>
                  <a:srgbClr val="4A644E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1. VERSIÓN IMPACTANTE (estilo Jürgen Klaric)</a:t>
            </a:r>
            <a:endParaRPr lang="en-US" sz="10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799" y="855702"/>
            <a:ext cx="8631198" cy="517862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40462" y="6281261"/>
            <a:ext cx="13114139" cy="2195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0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"La mayoría de las personas no vive… sobrevive. Y sobreviven con dolor, cansancio, estrés, inflamación, sueño roto y cero energía. Pero ¿sabes cuál es la verdadera tragedia? Que piensan que es normal.</a:t>
            </a:r>
            <a:endParaRPr lang="en-US" sz="1050" dirty="0"/>
          </a:p>
        </p:txBody>
      </p:sp>
      <p:sp>
        <p:nvSpPr>
          <p:cNvPr id="5" name="Shape 2"/>
          <p:cNvSpPr/>
          <p:nvPr/>
        </p:nvSpPr>
        <p:spPr>
          <a:xfrm>
            <a:off x="675799" y="6157793"/>
            <a:ext cx="15240" cy="466487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6" name="Text 3"/>
          <p:cNvSpPr/>
          <p:nvPr/>
        </p:nvSpPr>
        <p:spPr>
          <a:xfrm>
            <a:off x="675799" y="6747748"/>
            <a:ext cx="13278803" cy="2195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0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El cerebro solo quiere una cosa: bienestar inmediato. No quiere pastillas, no quiere complicaciones, no quiere procesos largos. Quiere algo simple, rápido y que funcione ya.</a:t>
            </a:r>
            <a:endParaRPr lang="en-US" sz="1050" dirty="0"/>
          </a:p>
        </p:txBody>
      </p:sp>
      <p:sp>
        <p:nvSpPr>
          <p:cNvPr id="7" name="Text 4"/>
          <p:cNvSpPr/>
          <p:nvPr/>
        </p:nvSpPr>
        <p:spPr>
          <a:xfrm>
            <a:off x="675799" y="7090767"/>
            <a:ext cx="13278803" cy="2195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00"/>
              </a:lnSpc>
              <a:buNone/>
            </a:pPr>
            <a:r>
              <a:rPr lang="en-US" sz="10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Y cuando descubres una tecnología que se pega en la piel, funciona sola y acompaña a tu cuerpo durante horas… tu cerebro dice: '¡Por fin algo hecho para mí!'</a:t>
            </a:r>
            <a:endParaRPr lang="en-US" sz="1050" dirty="0"/>
          </a:p>
        </p:txBody>
      </p:sp>
      <p:sp>
        <p:nvSpPr>
          <p:cNvPr id="8" name="Shape 5"/>
          <p:cNvSpPr/>
          <p:nvPr/>
        </p:nvSpPr>
        <p:spPr>
          <a:xfrm>
            <a:off x="675799" y="7433786"/>
            <a:ext cx="13278803" cy="507802"/>
          </a:xfrm>
          <a:prstGeom prst="roundRect">
            <a:avLst>
              <a:gd name="adj" fmla="val 19466"/>
            </a:avLst>
          </a:prstGeom>
          <a:solidFill>
            <a:srgbClr val="CCE6D1"/>
          </a:solidFill>
          <a:ln/>
        </p:spPr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574" y="7586782"/>
            <a:ext cx="205859" cy="164663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1101209" y="7570946"/>
            <a:ext cx="8591788" cy="2059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25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Hoy no estás aquí para escuchar productos. Estás aquí para liberarte de la versión cansada de ti mismo."</a:t>
            </a:r>
            <a:endParaRPr lang="en-US" sz="125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2361" y="544711"/>
            <a:ext cx="5037415" cy="2397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5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✨</a:t>
            </a:r>
            <a:r>
              <a:rPr lang="en-US" sz="1450" b="1" dirty="0">
                <a:solidFill>
                  <a:srgbClr val="4A644E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2. VERSIÓN ELEGANTE (estilo Apple, minimalista)</a:t>
            </a:r>
            <a:endParaRPr lang="en-US" sz="1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361" y="1174313"/>
            <a:ext cx="4253389" cy="4253389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833592" y="2342555"/>
            <a:ext cx="7011948" cy="8915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"Vivimos en una época donde lo simple es lo más poderoso. El bienestar debería ser intuitivo, natural, sin ruido, sin esfuerzo. Una solución que se integra a tu día sin pedirte nada a cambio.</a:t>
            </a:r>
            <a:endParaRPr lang="en-US" sz="1450" dirty="0"/>
          </a:p>
        </p:txBody>
      </p:sp>
      <p:sp>
        <p:nvSpPr>
          <p:cNvPr id="5" name="Text 2"/>
          <p:cNvSpPr/>
          <p:nvPr/>
        </p:nvSpPr>
        <p:spPr>
          <a:xfrm>
            <a:off x="6833592" y="3367802"/>
            <a:ext cx="7011948" cy="8915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Hoy hablamos de una tecnología silenciosa, inteligente, que libera bienestar mientras tú vives tu vida. Nada que tragar, nada que recordar, nada que complicar.</a:t>
            </a:r>
            <a:endParaRPr lang="en-US" sz="1450" dirty="0"/>
          </a:p>
        </p:txBody>
      </p:sp>
      <p:sp>
        <p:nvSpPr>
          <p:cNvPr id="6" name="Text 3"/>
          <p:cNvSpPr/>
          <p:nvPr/>
        </p:nvSpPr>
        <p:spPr>
          <a:xfrm>
            <a:off x="792361" y="5817513"/>
            <a:ext cx="13045678" cy="12813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000"/>
              </a:lnSpc>
              <a:buNone/>
            </a:pPr>
            <a:r>
              <a:rPr lang="en-US" sz="4000" b="1" dirty="0">
                <a:solidFill>
                  <a:srgbClr val="438951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Solo un gesto simple… y horas de equilibrio, energía y calma.</a:t>
            </a:r>
            <a:endParaRPr lang="en-US" sz="4000" dirty="0"/>
          </a:p>
        </p:txBody>
      </p:sp>
      <p:sp>
        <p:nvSpPr>
          <p:cNvPr id="7" name="Text 4"/>
          <p:cNvSpPr/>
          <p:nvPr/>
        </p:nvSpPr>
        <p:spPr>
          <a:xfrm>
            <a:off x="792361" y="7321629"/>
            <a:ext cx="6868120" cy="3714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Bienvenido a un nuevo estándar de bienestar."</a:t>
            </a:r>
            <a:endParaRPr lang="en-US" sz="23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198465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818924"/>
            <a:ext cx="12910780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Las personas no toman decisiones por lógica si no por emociones</a:t>
            </a:r>
            <a:endParaRPr lang="en-US" sz="3100" dirty="0"/>
          </a:p>
        </p:txBody>
      </p:sp>
      <p:sp>
        <p:nvSpPr>
          <p:cNvPr id="4" name="Shape 1"/>
          <p:cNvSpPr/>
          <p:nvPr/>
        </p:nvSpPr>
        <p:spPr>
          <a:xfrm>
            <a:off x="793790" y="3553182"/>
            <a:ext cx="635079" cy="1174909"/>
          </a:xfrm>
          <a:prstGeom prst="roundRect">
            <a:avLst>
              <a:gd name="adj" fmla="val 360023"/>
            </a:avLst>
          </a:prstGeom>
          <a:solidFill>
            <a:srgbClr val="E8F3E8"/>
          </a:solidFill>
          <a:ln/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2267" y="4021574"/>
            <a:ext cx="238125" cy="238125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587579" y="3711892"/>
            <a:ext cx="12249031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cerebro reptiliano</a:t>
            </a:r>
            <a:endParaRPr lang="en-US" sz="1250" dirty="0"/>
          </a:p>
        </p:txBody>
      </p:sp>
      <p:sp>
        <p:nvSpPr>
          <p:cNvPr id="7" name="Text 3"/>
          <p:cNvSpPr/>
          <p:nvPr/>
        </p:nvSpPr>
        <p:spPr>
          <a:xfrm>
            <a:off x="1587579" y="4061222"/>
            <a:ext cx="12249031" cy="508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Este es el cerebro más antiguo y primitivo, responsable de las funciones básicas de supervivencia como la respiración, la temperatura corporal y el ritmo cardíaco. También controla los instintos y las respuestas automáticas de "lucha o huida".</a:t>
            </a:r>
            <a:endParaRPr lang="en-US" sz="1250" dirty="0"/>
          </a:p>
        </p:txBody>
      </p:sp>
      <p:sp>
        <p:nvSpPr>
          <p:cNvPr id="8" name="Shape 4"/>
          <p:cNvSpPr/>
          <p:nvPr/>
        </p:nvSpPr>
        <p:spPr>
          <a:xfrm>
            <a:off x="793790" y="4886801"/>
            <a:ext cx="635079" cy="1174909"/>
          </a:xfrm>
          <a:prstGeom prst="roundRect">
            <a:avLst>
              <a:gd name="adj" fmla="val 360023"/>
            </a:avLst>
          </a:prstGeom>
          <a:solidFill>
            <a:srgbClr val="E8F3E8"/>
          </a:solidFill>
          <a:ln/>
        </p:spPr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2267" y="5355193"/>
            <a:ext cx="238125" cy="238125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587579" y="5045512"/>
            <a:ext cx="12249031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sistema limbico</a:t>
            </a:r>
            <a:endParaRPr lang="en-US" sz="1250" dirty="0"/>
          </a:p>
        </p:txBody>
      </p:sp>
      <p:sp>
        <p:nvSpPr>
          <p:cNvPr id="11" name="Text 6"/>
          <p:cNvSpPr/>
          <p:nvPr/>
        </p:nvSpPr>
        <p:spPr>
          <a:xfrm>
            <a:off x="1587579" y="5394841"/>
            <a:ext cx="12249031" cy="508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Ubicado por encima del cerebro reptiliano, el sistema límbico está asociado con las emociones, la memoria y la motivación. Es donde se procesan sentimientos como el amor, el miedo y la alegría.</a:t>
            </a:r>
            <a:endParaRPr lang="en-US" sz="1250" dirty="0"/>
          </a:p>
        </p:txBody>
      </p:sp>
      <p:sp>
        <p:nvSpPr>
          <p:cNvPr id="12" name="Shape 7"/>
          <p:cNvSpPr/>
          <p:nvPr/>
        </p:nvSpPr>
        <p:spPr>
          <a:xfrm>
            <a:off x="793790" y="6220420"/>
            <a:ext cx="635079" cy="1174909"/>
          </a:xfrm>
          <a:prstGeom prst="roundRect">
            <a:avLst>
              <a:gd name="adj" fmla="val 360023"/>
            </a:avLst>
          </a:prstGeom>
          <a:solidFill>
            <a:srgbClr val="E8F3E8"/>
          </a:solidFill>
          <a:ln/>
        </p:spPr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92267" y="6688812"/>
            <a:ext cx="238125" cy="238125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587579" y="6379131"/>
            <a:ext cx="12249031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neocortex</a:t>
            </a:r>
            <a:endParaRPr lang="en-US" sz="1250" dirty="0"/>
          </a:p>
        </p:txBody>
      </p:sp>
      <p:sp>
        <p:nvSpPr>
          <p:cNvPr id="15" name="Text 9"/>
          <p:cNvSpPr/>
          <p:nvPr/>
        </p:nvSpPr>
        <p:spPr>
          <a:xfrm>
            <a:off x="1587579" y="6728460"/>
            <a:ext cx="12249031" cy="508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La parte más nueva y evolucionada del cerebro, el neocórtex, es responsable del pensamiento racional, el lenguaje, la percepción sensorial y la toma de decisiones complejas. Nos permite la creatividad, la planificación y el auto-conocimiento.</a:t>
            </a:r>
            <a:endParaRPr lang="en-US" sz="125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7357" y="520660"/>
            <a:ext cx="4178260" cy="1999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20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😂</a:t>
            </a:r>
            <a:r>
              <a:rPr lang="en-US" sz="1200" b="1" dirty="0">
                <a:solidFill>
                  <a:srgbClr val="4A644E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3. VERSIÓN DIVERTIDA (ligera, humana, cercana)</a:t>
            </a:r>
            <a:endParaRPr lang="en-US" sz="12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357" y="966668"/>
            <a:ext cx="8525113" cy="5115044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57357" y="6220063"/>
            <a:ext cx="13115687" cy="2461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2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"Seamos honestos: la mayoría queremos cuidarnos… pero nos da pereza. Tomar pastillas, medir dosis, estar pendiente de horarios… ufff, no gracias.</a:t>
            </a:r>
            <a:endParaRPr lang="en-US" sz="1200" dirty="0"/>
          </a:p>
        </p:txBody>
      </p:sp>
      <p:sp>
        <p:nvSpPr>
          <p:cNvPr id="5" name="Text 2"/>
          <p:cNvSpPr/>
          <p:nvPr/>
        </p:nvSpPr>
        <p:spPr>
          <a:xfrm>
            <a:off x="757357" y="6604516"/>
            <a:ext cx="13115687" cy="2461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2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Por eso cuando conoces algo que solo tienes que pegar y listo, el cerebro dice: '¡Gracias! ¡Por fin alguien que me entiende!'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941903" y="7173516"/>
            <a:ext cx="12931140" cy="6155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Porque sí, queremos estar bien… pero también queremos vivir tranquilos. Y si puedo tener energía, dormir mejor, reducir estrés sin complicarme la vida… ¡Ponme dos!"</a:t>
            </a:r>
            <a:endParaRPr lang="en-US" sz="1900" dirty="0"/>
          </a:p>
        </p:txBody>
      </p:sp>
      <p:sp>
        <p:nvSpPr>
          <p:cNvPr id="7" name="Shape 4"/>
          <p:cNvSpPr/>
          <p:nvPr/>
        </p:nvSpPr>
        <p:spPr>
          <a:xfrm>
            <a:off x="757357" y="6988969"/>
            <a:ext cx="15240" cy="984647"/>
          </a:xfrm>
          <a:prstGeom prst="rect">
            <a:avLst/>
          </a:prstGeom>
          <a:solidFill>
            <a:srgbClr val="438951"/>
          </a:solidFill>
          <a:ln/>
        </p:spPr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>
              <a:alpha val="85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793790" y="606981"/>
            <a:ext cx="9140904" cy="3177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🧠</a:t>
            </a:r>
            <a:r>
              <a:rPr lang="en-US" sz="1950" b="1" dirty="0">
                <a:solidFill>
                  <a:srgbClr val="1F7135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4. VERSIÓN MISTERIOSA (estilo "lo que estás a punto de descubrir…")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793790" y="1222415"/>
            <a:ext cx="13042821" cy="24807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9750"/>
              </a:lnSpc>
              <a:buNone/>
            </a:pPr>
            <a:r>
              <a:rPr lang="en-US" sz="7800" b="1" dirty="0">
                <a:solidFill>
                  <a:srgbClr val="1F7135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"Lo que estás a punto de ver no es un producto…</a:t>
            </a:r>
            <a:endParaRPr lang="en-US" sz="7800" dirty="0"/>
          </a:p>
        </p:txBody>
      </p:sp>
      <p:sp>
        <p:nvSpPr>
          <p:cNvPr id="6" name="Text 3"/>
          <p:cNvSpPr/>
          <p:nvPr/>
        </p:nvSpPr>
        <p:spPr>
          <a:xfrm>
            <a:off x="793790" y="4000857"/>
            <a:ext cx="694586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1F7135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es un cambio de paradigma.</a:t>
            </a:r>
            <a:endParaRPr lang="en-US" sz="3900" dirty="0"/>
          </a:p>
        </p:txBody>
      </p:sp>
      <p:sp>
        <p:nvSpPr>
          <p:cNvPr id="7" name="Text 4"/>
          <p:cNvSpPr/>
          <p:nvPr/>
        </p:nvSpPr>
        <p:spPr>
          <a:xfrm>
            <a:off x="793790" y="4918591"/>
            <a:ext cx="13042821" cy="7939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1F713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Una tecnología que trabaja mientras duermes, que actúa mientras ríes, que acompaña tu cuerpo mientras vives.</a:t>
            </a:r>
            <a:endParaRPr lang="en-US" sz="1950" dirty="0"/>
          </a:p>
        </p:txBody>
      </p:sp>
      <p:sp>
        <p:nvSpPr>
          <p:cNvPr id="8" name="Text 5"/>
          <p:cNvSpPr/>
          <p:nvPr/>
        </p:nvSpPr>
        <p:spPr>
          <a:xfrm>
            <a:off x="793790" y="5935742"/>
            <a:ext cx="13042821" cy="396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950" dirty="0">
                <a:solidFill>
                  <a:srgbClr val="1F713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Sin ruido, sin esfuerzo, sin fricción. Un puente entre tu piel y tu bienestar.</a:t>
            </a:r>
            <a:endParaRPr lang="en-US" sz="1950" dirty="0"/>
          </a:p>
        </p:txBody>
      </p:sp>
      <p:sp>
        <p:nvSpPr>
          <p:cNvPr id="9" name="Text 6"/>
          <p:cNvSpPr/>
          <p:nvPr/>
        </p:nvSpPr>
        <p:spPr>
          <a:xfrm>
            <a:off x="793790" y="6630353"/>
            <a:ext cx="13042821" cy="9922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Hoy vas a descubrir algo diferente. Algo que no compites con lo que conoces… lo reemplaza."</a:t>
            </a:r>
            <a:endParaRPr lang="en-US" sz="31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281595"/>
            <a:ext cx="8912543" cy="3177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⚡</a:t>
            </a:r>
            <a:r>
              <a:rPr lang="en-US" sz="1950" b="1" dirty="0">
                <a:solidFill>
                  <a:srgbClr val="4A644E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5. VERSIÓN CORTA DE 30 SEGUNDOS (para empezar Zooms rápido)</a:t>
            </a:r>
            <a:endParaRPr lang="en-US" sz="1950" dirty="0"/>
          </a:p>
        </p:txBody>
      </p:sp>
      <p:sp>
        <p:nvSpPr>
          <p:cNvPr id="3" name="Shape 1"/>
          <p:cNvSpPr/>
          <p:nvPr/>
        </p:nvSpPr>
        <p:spPr>
          <a:xfrm>
            <a:off x="793790" y="2996208"/>
            <a:ext cx="4215289" cy="2951678"/>
          </a:xfrm>
          <a:prstGeom prst="roundRect">
            <a:avLst>
              <a:gd name="adj" fmla="val 6052"/>
            </a:avLst>
          </a:prstGeom>
          <a:solidFill>
            <a:srgbClr val="E8F3E8"/>
          </a:solidFill>
          <a:ln/>
        </p:spPr>
      </p:sp>
      <p:sp>
        <p:nvSpPr>
          <p:cNvPr id="4" name="Shape 2"/>
          <p:cNvSpPr/>
          <p:nvPr/>
        </p:nvSpPr>
        <p:spPr>
          <a:xfrm>
            <a:off x="992148" y="3194566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438951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5859" y="3358158"/>
            <a:ext cx="267891" cy="267891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992148" y="3988237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Enfoque en ti</a:t>
            </a:r>
            <a:endParaRPr lang="en-US" sz="2300" dirty="0"/>
          </a:p>
        </p:txBody>
      </p:sp>
      <p:sp>
        <p:nvSpPr>
          <p:cNvPr id="7" name="Text 4"/>
          <p:cNvSpPr/>
          <p:nvPr/>
        </p:nvSpPr>
        <p:spPr>
          <a:xfrm>
            <a:off x="992148" y="4479369"/>
            <a:ext cx="3818573" cy="12701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"Hoy no vengo a hablarte de productos, vengo a hablarte de ti: de tu energía, tu descanso, tu bienestar y de la forma más simple de mejorarlos.</a:t>
            </a:r>
            <a:endParaRPr lang="en-US" sz="1550" dirty="0"/>
          </a:p>
        </p:txBody>
      </p:sp>
      <p:sp>
        <p:nvSpPr>
          <p:cNvPr id="8" name="Shape 5"/>
          <p:cNvSpPr/>
          <p:nvPr/>
        </p:nvSpPr>
        <p:spPr>
          <a:xfrm>
            <a:off x="5207437" y="2996208"/>
            <a:ext cx="4215408" cy="2951678"/>
          </a:xfrm>
          <a:prstGeom prst="roundRect">
            <a:avLst>
              <a:gd name="adj" fmla="val 6052"/>
            </a:avLst>
          </a:prstGeom>
          <a:solidFill>
            <a:srgbClr val="E8F3E8"/>
          </a:solidFill>
          <a:ln/>
        </p:spPr>
      </p:sp>
      <p:sp>
        <p:nvSpPr>
          <p:cNvPr id="9" name="Shape 6"/>
          <p:cNvSpPr/>
          <p:nvPr/>
        </p:nvSpPr>
        <p:spPr>
          <a:xfrm>
            <a:off x="5405795" y="3194566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438951"/>
          </a:solidFill>
          <a:ln/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69506" y="3358158"/>
            <a:ext cx="267891" cy="267891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5405795" y="3988237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Tecnología simple</a:t>
            </a:r>
            <a:endParaRPr lang="en-US" sz="2300" dirty="0"/>
          </a:p>
        </p:txBody>
      </p:sp>
      <p:sp>
        <p:nvSpPr>
          <p:cNvPr id="12" name="Text 8"/>
          <p:cNvSpPr/>
          <p:nvPr/>
        </p:nvSpPr>
        <p:spPr>
          <a:xfrm>
            <a:off x="5405795" y="4479369"/>
            <a:ext cx="3818692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Una tecnología que se pega a tu piel y se adapta a tu vida. No complica, no exige: funciona.</a:t>
            </a:r>
            <a:endParaRPr lang="en-US" sz="1550" dirty="0"/>
          </a:p>
        </p:txBody>
      </p:sp>
      <p:sp>
        <p:nvSpPr>
          <p:cNvPr id="13" name="Shape 9"/>
          <p:cNvSpPr/>
          <p:nvPr/>
        </p:nvSpPr>
        <p:spPr>
          <a:xfrm>
            <a:off x="9621203" y="2996208"/>
            <a:ext cx="4215289" cy="2951678"/>
          </a:xfrm>
          <a:prstGeom prst="roundRect">
            <a:avLst>
              <a:gd name="adj" fmla="val 6052"/>
            </a:avLst>
          </a:prstGeom>
          <a:solidFill>
            <a:srgbClr val="E8F3E8"/>
          </a:solidFill>
          <a:ln/>
        </p:spPr>
      </p:sp>
      <p:sp>
        <p:nvSpPr>
          <p:cNvPr id="14" name="Shape 10"/>
          <p:cNvSpPr/>
          <p:nvPr/>
        </p:nvSpPr>
        <p:spPr>
          <a:xfrm>
            <a:off x="9819561" y="3194566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438951"/>
          </a:solidFill>
          <a:ln/>
        </p:spPr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983272" y="3358158"/>
            <a:ext cx="267891" cy="267891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9819561" y="3988237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Nuevo nivel</a:t>
            </a:r>
            <a:endParaRPr lang="en-US" sz="2300" dirty="0"/>
          </a:p>
        </p:txBody>
      </p:sp>
      <p:sp>
        <p:nvSpPr>
          <p:cNvPr id="17" name="Text 12"/>
          <p:cNvSpPr/>
          <p:nvPr/>
        </p:nvSpPr>
        <p:spPr>
          <a:xfrm>
            <a:off x="9819561" y="4479369"/>
            <a:ext cx="3818573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Bienvenido a un nuevo nivel de bienestar."</a:t>
            </a:r>
            <a:endParaRPr lang="en-US" sz="155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>
              <a:alpha val="85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793790" y="638889"/>
            <a:ext cx="8776811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55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🏆</a:t>
            </a:r>
            <a:r>
              <a:rPr lang="en-US" sz="1550" b="1" dirty="0">
                <a:solidFill>
                  <a:srgbClr val="1F7135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6. VERSIÓN ÉPICA PARA GRANDES EVENTOS (estilo Tony Robbins / evento masivo)</a:t>
            </a:r>
            <a:endParaRPr lang="en-US" sz="1550" dirty="0"/>
          </a:p>
        </p:txBody>
      </p:sp>
      <p:sp>
        <p:nvSpPr>
          <p:cNvPr id="5" name="Text 2"/>
          <p:cNvSpPr/>
          <p:nvPr/>
        </p:nvSpPr>
        <p:spPr>
          <a:xfrm>
            <a:off x="793790" y="1125022"/>
            <a:ext cx="13042821" cy="19847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800"/>
              </a:lnSpc>
              <a:buNone/>
            </a:pPr>
            <a:r>
              <a:rPr lang="en-US" sz="6250" b="1" dirty="0">
                <a:solidFill>
                  <a:srgbClr val="1F7135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"Cada persona en esta sala tiene un sueño.</a:t>
            </a:r>
            <a:endParaRPr lang="en-US" sz="6250" dirty="0"/>
          </a:p>
        </p:txBody>
      </p:sp>
      <p:sp>
        <p:nvSpPr>
          <p:cNvPr id="6" name="Text 3"/>
          <p:cNvSpPr/>
          <p:nvPr/>
        </p:nvSpPr>
        <p:spPr>
          <a:xfrm>
            <a:off x="793790" y="3347918"/>
            <a:ext cx="13042821" cy="7936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500" b="1" dirty="0">
                <a:solidFill>
                  <a:srgbClr val="1F7135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Pero no se puede construir un sueño desde el cansancio, desde el dolor, desde la ansiedad o el estrés.</a:t>
            </a:r>
            <a:endParaRPr lang="en-US" sz="2500" dirty="0"/>
          </a:p>
        </p:txBody>
      </p:sp>
      <p:sp>
        <p:nvSpPr>
          <p:cNvPr id="7" name="Text 4"/>
          <p:cNvSpPr/>
          <p:nvPr/>
        </p:nvSpPr>
        <p:spPr>
          <a:xfrm>
            <a:off x="793790" y="4379714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F713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El éxito empieza con un cuerpo fuerte, una mente clara y una energía que te sostenga.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793790" y="4875848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1F713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Hoy te traigo algo creado exactamente para eso: una tecnología que libera bienestar mientras tú luchas por tus metas. Que te acompaña en tu ritmo, en tu trabajo, en tus batallas.</a:t>
            </a:r>
            <a:endParaRPr lang="en-US" sz="1550" dirty="0"/>
          </a:p>
        </p:txBody>
      </p:sp>
      <p:sp>
        <p:nvSpPr>
          <p:cNvPr id="9" name="Text 6"/>
          <p:cNvSpPr/>
          <p:nvPr/>
        </p:nvSpPr>
        <p:spPr>
          <a:xfrm>
            <a:off x="1031915" y="5927646"/>
            <a:ext cx="12804696" cy="9922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Porque cuando tu cuerpo funciona… tu vida también. Hoy no te presentamos un parche. Hoy te presentamos tu nueva versión."</a:t>
            </a:r>
            <a:endParaRPr lang="en-US" sz="3100" dirty="0"/>
          </a:p>
        </p:txBody>
      </p:sp>
      <p:sp>
        <p:nvSpPr>
          <p:cNvPr id="10" name="Text 7"/>
          <p:cNvSpPr/>
          <p:nvPr/>
        </p:nvSpPr>
        <p:spPr>
          <a:xfrm>
            <a:off x="1031915" y="7158038"/>
            <a:ext cx="12804696" cy="2540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2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Próxima formación: Parte 3 y 4 – Disparadores emocionales y reptilianos integrados Y Disparadores lógicos (neocórtex)</a:t>
            </a:r>
            <a:endParaRPr lang="en-US" sz="1250" dirty="0"/>
          </a:p>
        </p:txBody>
      </p:sp>
      <p:sp>
        <p:nvSpPr>
          <p:cNvPr id="11" name="Shape 8"/>
          <p:cNvSpPr/>
          <p:nvPr/>
        </p:nvSpPr>
        <p:spPr>
          <a:xfrm>
            <a:off x="793790" y="5689521"/>
            <a:ext cx="22860" cy="1901190"/>
          </a:xfrm>
          <a:prstGeom prst="rect">
            <a:avLst/>
          </a:prstGeom>
          <a:solidFill>
            <a:srgbClr val="438951"/>
          </a:solidFill>
          <a:ln/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32949"/>
            <a:ext cx="9929336" cy="4341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700" b="1" dirty="0">
                <a:solidFill>
                  <a:srgbClr val="438951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Formación recomienda parches a la mente y no a la gente</a:t>
            </a:r>
            <a:endParaRPr lang="en-US" sz="2700" dirty="0"/>
          </a:p>
        </p:txBody>
      </p:sp>
      <p:sp>
        <p:nvSpPr>
          <p:cNvPr id="3" name="Text 1"/>
          <p:cNvSpPr/>
          <p:nvPr/>
        </p:nvSpPr>
        <p:spPr>
          <a:xfrm>
            <a:off x="793790" y="1500426"/>
            <a:ext cx="8359140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endParaRPr lang="en-US" sz="10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1878925"/>
            <a:ext cx="3949065" cy="2369344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9499402" y="1500426"/>
            <a:ext cx="4344710" cy="2222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endParaRPr lang="en-US" sz="1050" dirty="0"/>
          </a:p>
        </p:txBody>
      </p:sp>
      <p:sp>
        <p:nvSpPr>
          <p:cNvPr id="6" name="Text 3"/>
          <p:cNvSpPr/>
          <p:nvPr/>
        </p:nvSpPr>
        <p:spPr>
          <a:xfrm>
            <a:off x="793790" y="4560689"/>
            <a:ext cx="13042821" cy="285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1️⃣</a:t>
            </a:r>
            <a:r>
              <a:rPr lang="en-US" sz="13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Parte 1 – "Véndele a la mente y no a la gente aplicado a One More"</a:t>
            </a:r>
            <a:endParaRPr lang="en-US" sz="1350" dirty="0"/>
          </a:p>
        </p:txBody>
      </p:sp>
      <p:sp>
        <p:nvSpPr>
          <p:cNvPr id="7" name="Text 4"/>
          <p:cNvSpPr/>
          <p:nvPr/>
        </p:nvSpPr>
        <p:spPr>
          <a:xfrm>
            <a:off x="793790" y="5002411"/>
            <a:ext cx="13042821" cy="285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2️⃣</a:t>
            </a:r>
            <a:r>
              <a:rPr lang="en-US" sz="13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Parte 2 – Speech de apertura emocional (alto impacto)</a:t>
            </a:r>
            <a:endParaRPr lang="en-US" sz="1350" dirty="0"/>
          </a:p>
        </p:txBody>
      </p:sp>
      <p:sp>
        <p:nvSpPr>
          <p:cNvPr id="8" name="Text 5"/>
          <p:cNvSpPr/>
          <p:nvPr/>
        </p:nvSpPr>
        <p:spPr>
          <a:xfrm>
            <a:off x="793790" y="5444133"/>
            <a:ext cx="13042821" cy="285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3️⃣</a:t>
            </a:r>
            <a:r>
              <a:rPr lang="en-US" sz="13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Parte 3 – Disparadores emocionales y reptilianos integrados</a:t>
            </a:r>
            <a:endParaRPr lang="en-US" sz="1350" dirty="0"/>
          </a:p>
        </p:txBody>
      </p:sp>
      <p:sp>
        <p:nvSpPr>
          <p:cNvPr id="9" name="Text 6"/>
          <p:cNvSpPr/>
          <p:nvPr/>
        </p:nvSpPr>
        <p:spPr>
          <a:xfrm>
            <a:off x="793790" y="5885855"/>
            <a:ext cx="13042821" cy="285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4️⃣</a:t>
            </a:r>
            <a:r>
              <a:rPr lang="en-US" sz="13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Parte 4 – Disparadores lógicos (neocórtex)</a:t>
            </a:r>
            <a:endParaRPr lang="en-US" sz="1350" dirty="0"/>
          </a:p>
        </p:txBody>
      </p:sp>
      <p:sp>
        <p:nvSpPr>
          <p:cNvPr id="10" name="Text 7"/>
          <p:cNvSpPr/>
          <p:nvPr/>
        </p:nvSpPr>
        <p:spPr>
          <a:xfrm>
            <a:off x="793790" y="6327577"/>
            <a:ext cx="13042821" cy="285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5️⃣</a:t>
            </a:r>
            <a:r>
              <a:rPr lang="en-US" sz="13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Parte 5 – Cierre maestro neuroventas (3 versiones)</a:t>
            </a:r>
            <a:endParaRPr lang="en-US" sz="1350" dirty="0"/>
          </a:p>
        </p:txBody>
      </p:sp>
      <p:sp>
        <p:nvSpPr>
          <p:cNvPr id="11" name="Text 8"/>
          <p:cNvSpPr/>
          <p:nvPr/>
        </p:nvSpPr>
        <p:spPr>
          <a:xfrm>
            <a:off x="793790" y="6769298"/>
            <a:ext cx="13042821" cy="285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6️⃣</a:t>
            </a:r>
            <a:r>
              <a:rPr lang="en-US" sz="13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Parte 6 – Mensaje para WhatsApp</a:t>
            </a:r>
            <a:endParaRPr lang="en-US" sz="1350" dirty="0"/>
          </a:p>
        </p:txBody>
      </p:sp>
      <p:sp>
        <p:nvSpPr>
          <p:cNvPr id="12" name="Text 9"/>
          <p:cNvSpPr/>
          <p:nvPr/>
        </p:nvSpPr>
        <p:spPr>
          <a:xfrm>
            <a:off x="793790" y="7211020"/>
            <a:ext cx="13042821" cy="285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7️⃣</a:t>
            </a:r>
            <a:r>
              <a:rPr lang="en-US" sz="13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Parte 7 – Script de 60 segundos estilo TikTok/Instagram</a:t>
            </a:r>
            <a:endParaRPr lang="en-US" sz="13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594479"/>
            <a:ext cx="4976455" cy="3177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🟩</a:t>
            </a:r>
            <a:r>
              <a:rPr lang="en-US" sz="1950" b="1" dirty="0">
                <a:solidFill>
                  <a:srgbClr val="4A644E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PARTE 1 — APERTURA EMOCIONAL</a:t>
            </a:r>
            <a:endParaRPr lang="en-US" sz="1950" dirty="0"/>
          </a:p>
        </p:txBody>
      </p:sp>
      <p:sp>
        <p:nvSpPr>
          <p:cNvPr id="3" name="Text 1"/>
          <p:cNvSpPr/>
          <p:nvPr/>
        </p:nvSpPr>
        <p:spPr>
          <a:xfrm>
            <a:off x="793790" y="1209913"/>
            <a:ext cx="13042821" cy="24807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9750"/>
              </a:lnSpc>
              <a:buNone/>
            </a:pPr>
            <a:r>
              <a:rPr lang="en-US" sz="78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La mente compra por </a:t>
            </a:r>
            <a:r>
              <a:rPr lang="en-US" sz="7800" b="1" dirty="0">
                <a:solidFill>
                  <a:srgbClr val="438951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emoción</a:t>
            </a:r>
            <a:r>
              <a:rPr lang="en-US" sz="78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…</a:t>
            </a:r>
            <a:endParaRPr lang="en-US" sz="7800" dirty="0"/>
          </a:p>
        </p:txBody>
      </p:sp>
      <p:sp>
        <p:nvSpPr>
          <p:cNvPr id="4" name="Text 2"/>
          <p:cNvSpPr/>
          <p:nvPr/>
        </p:nvSpPr>
        <p:spPr>
          <a:xfrm>
            <a:off x="793790" y="3988356"/>
            <a:ext cx="5842754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y lo justifica con lógica.</a:t>
            </a:r>
            <a:endParaRPr lang="en-US" sz="3900" dirty="0"/>
          </a:p>
        </p:txBody>
      </p:sp>
      <p:sp>
        <p:nvSpPr>
          <p:cNvPr id="5" name="Shape 3"/>
          <p:cNvSpPr/>
          <p:nvPr/>
        </p:nvSpPr>
        <p:spPr>
          <a:xfrm>
            <a:off x="793790" y="4906089"/>
            <a:ext cx="13042821" cy="1143476"/>
          </a:xfrm>
          <a:prstGeom prst="roundRect">
            <a:avLst>
              <a:gd name="adj" fmla="val 15621"/>
            </a:avLst>
          </a:prstGeom>
          <a:solidFill>
            <a:srgbClr val="E8F3E8"/>
          </a:solidFill>
          <a:ln/>
        </p:spPr>
      </p:sp>
      <p:sp>
        <p:nvSpPr>
          <p:cNvPr id="6" name="Text 4"/>
          <p:cNvSpPr/>
          <p:nvPr/>
        </p:nvSpPr>
        <p:spPr>
          <a:xfrm>
            <a:off x="992148" y="5104448"/>
            <a:ext cx="493633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95% de las decisiones son inconscientes</a:t>
            </a:r>
            <a:endParaRPr lang="en-US" sz="1950" dirty="0"/>
          </a:p>
        </p:txBody>
      </p:sp>
      <p:sp>
        <p:nvSpPr>
          <p:cNvPr id="7" name="Text 5"/>
          <p:cNvSpPr/>
          <p:nvPr/>
        </p:nvSpPr>
        <p:spPr>
          <a:xfrm>
            <a:off x="992148" y="5533668"/>
            <a:ext cx="1264610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Los parches funcionan porque conectan con el cerebro reptil: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793790" y="6451402"/>
            <a:ext cx="6279356" cy="325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✔</a:t>
            </a: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Evitan dolor</a:t>
            </a:r>
            <a:endParaRPr lang="en-US" sz="1550" dirty="0"/>
          </a:p>
        </p:txBody>
      </p:sp>
      <p:sp>
        <p:nvSpPr>
          <p:cNvPr id="9" name="Text 7"/>
          <p:cNvSpPr/>
          <p:nvPr/>
        </p:nvSpPr>
        <p:spPr>
          <a:xfrm>
            <a:off x="793790" y="6845975"/>
            <a:ext cx="6279356" cy="325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✔</a:t>
            </a: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Ahorran esfuerzo</a:t>
            </a:r>
            <a:endParaRPr lang="en-US" sz="1550" dirty="0"/>
          </a:p>
        </p:txBody>
      </p:sp>
      <p:sp>
        <p:nvSpPr>
          <p:cNvPr id="10" name="Text 8"/>
          <p:cNvSpPr/>
          <p:nvPr/>
        </p:nvSpPr>
        <p:spPr>
          <a:xfrm>
            <a:off x="793790" y="7240548"/>
            <a:ext cx="6279356" cy="325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✔</a:t>
            </a: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Dan bienestar inmediato</a:t>
            </a:r>
            <a:endParaRPr lang="en-US" sz="1550" dirty="0"/>
          </a:p>
        </p:txBody>
      </p:sp>
      <p:sp>
        <p:nvSpPr>
          <p:cNvPr id="11" name="Text 9"/>
          <p:cNvSpPr/>
          <p:nvPr/>
        </p:nvSpPr>
        <p:spPr>
          <a:xfrm>
            <a:off x="7564874" y="6451402"/>
            <a:ext cx="6279356" cy="325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✔</a:t>
            </a: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Reducen estrés</a:t>
            </a:r>
            <a:endParaRPr lang="en-US" sz="1550" dirty="0"/>
          </a:p>
        </p:txBody>
      </p:sp>
      <p:sp>
        <p:nvSpPr>
          <p:cNvPr id="12" name="Text 10"/>
          <p:cNvSpPr/>
          <p:nvPr/>
        </p:nvSpPr>
        <p:spPr>
          <a:xfrm>
            <a:off x="7564874" y="6845975"/>
            <a:ext cx="6279356" cy="325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✔</a:t>
            </a: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Protegen al cuerpo</a:t>
            </a:r>
            <a:endParaRPr lang="en-US" sz="15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27936" y="431721"/>
            <a:ext cx="2645807" cy="1593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sz="100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🟩</a:t>
            </a:r>
            <a:r>
              <a:rPr lang="en-US" sz="1000" b="1" dirty="0">
                <a:solidFill>
                  <a:srgbClr val="4A644E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 DISPARADOR #1: EVITAR EL DOLOR</a:t>
            </a:r>
            <a:endParaRPr lang="en-US" sz="1000" dirty="0"/>
          </a:p>
        </p:txBody>
      </p:sp>
      <p:sp>
        <p:nvSpPr>
          <p:cNvPr id="3" name="Text 1"/>
          <p:cNvSpPr/>
          <p:nvPr/>
        </p:nvSpPr>
        <p:spPr>
          <a:xfrm>
            <a:off x="627936" y="744022"/>
            <a:ext cx="4181594" cy="4400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7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¿Qué quiere el cerebro?</a:t>
            </a:r>
            <a:endParaRPr lang="en-US" sz="2750" dirty="0"/>
          </a:p>
        </p:txBody>
      </p:sp>
      <p:sp>
        <p:nvSpPr>
          <p:cNvPr id="4" name="Text 2"/>
          <p:cNvSpPr/>
          <p:nvPr/>
        </p:nvSpPr>
        <p:spPr>
          <a:xfrm>
            <a:off x="627936" y="1337072"/>
            <a:ext cx="2551033" cy="318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438951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Evitar dolor YA.</a:t>
            </a:r>
            <a:endParaRPr lang="en-US" sz="20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936" y="1808917"/>
            <a:ext cx="8163639" cy="4898112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780931" y="6936581"/>
            <a:ext cx="13221533" cy="203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0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La emoción dominante del ser humano es huir del malestar.</a:t>
            </a:r>
            <a:endParaRPr lang="en-US" sz="1000" dirty="0"/>
          </a:p>
        </p:txBody>
      </p:sp>
      <p:sp>
        <p:nvSpPr>
          <p:cNvPr id="7" name="Shape 4"/>
          <p:cNvSpPr/>
          <p:nvPr/>
        </p:nvSpPr>
        <p:spPr>
          <a:xfrm>
            <a:off x="627936" y="6821805"/>
            <a:ext cx="15240" cy="433507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8" name="Shape 5"/>
          <p:cNvSpPr/>
          <p:nvPr/>
        </p:nvSpPr>
        <p:spPr>
          <a:xfrm>
            <a:off x="627936" y="7370088"/>
            <a:ext cx="6636187" cy="453747"/>
          </a:xfrm>
          <a:prstGeom prst="roundRect">
            <a:avLst>
              <a:gd name="adj" fmla="val 16122"/>
            </a:avLst>
          </a:prstGeom>
          <a:solidFill>
            <a:srgbClr val="FAFFFA"/>
          </a:solidFill>
          <a:ln w="15240">
            <a:solidFill>
              <a:srgbClr val="CED9CE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612696" y="7370088"/>
            <a:ext cx="60960" cy="453747"/>
          </a:xfrm>
          <a:prstGeom prst="roundRect">
            <a:avLst>
              <a:gd name="adj" fmla="val 150659"/>
            </a:avLst>
          </a:prstGeom>
          <a:solidFill>
            <a:srgbClr val="438951"/>
          </a:solidFill>
          <a:ln/>
        </p:spPr>
      </p:sp>
      <p:sp>
        <p:nvSpPr>
          <p:cNvPr id="10" name="Text 7"/>
          <p:cNvSpPr/>
          <p:nvPr/>
        </p:nvSpPr>
        <p:spPr>
          <a:xfrm>
            <a:off x="790932" y="7487364"/>
            <a:ext cx="6355913" cy="2191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👉</a:t>
            </a:r>
            <a:r>
              <a:rPr lang="en-US" sz="10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"Con un parche puedes ayudar a tu cuerpo sin pastillas y sin dañar tu estómago."</a:t>
            </a:r>
            <a:endParaRPr lang="en-US" sz="1000" dirty="0"/>
          </a:p>
        </p:txBody>
      </p:sp>
      <p:sp>
        <p:nvSpPr>
          <p:cNvPr id="11" name="Shape 8"/>
          <p:cNvSpPr/>
          <p:nvPr/>
        </p:nvSpPr>
        <p:spPr>
          <a:xfrm>
            <a:off x="7366159" y="7370088"/>
            <a:ext cx="6636306" cy="453747"/>
          </a:xfrm>
          <a:prstGeom prst="roundRect">
            <a:avLst>
              <a:gd name="adj" fmla="val 16122"/>
            </a:avLst>
          </a:prstGeom>
          <a:solidFill>
            <a:srgbClr val="FAFFFA"/>
          </a:solidFill>
          <a:ln w="15240">
            <a:solidFill>
              <a:srgbClr val="CED9CE"/>
            </a:solidFill>
            <a:prstDash val="solid"/>
          </a:ln>
        </p:spPr>
      </p:sp>
      <p:sp>
        <p:nvSpPr>
          <p:cNvPr id="12" name="Shape 9"/>
          <p:cNvSpPr/>
          <p:nvPr/>
        </p:nvSpPr>
        <p:spPr>
          <a:xfrm>
            <a:off x="7350919" y="7370088"/>
            <a:ext cx="60960" cy="453747"/>
          </a:xfrm>
          <a:prstGeom prst="roundRect">
            <a:avLst>
              <a:gd name="adj" fmla="val 150659"/>
            </a:avLst>
          </a:prstGeom>
          <a:solidFill>
            <a:srgbClr val="438951"/>
          </a:solidFill>
          <a:ln/>
        </p:spPr>
      </p:sp>
      <p:sp>
        <p:nvSpPr>
          <p:cNvPr id="13" name="Text 10"/>
          <p:cNvSpPr/>
          <p:nvPr/>
        </p:nvSpPr>
        <p:spPr>
          <a:xfrm>
            <a:off x="7529155" y="7487364"/>
            <a:ext cx="6356032" cy="2191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👉</a:t>
            </a:r>
            <a:r>
              <a:rPr lang="en-US" sz="10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"Se siente alivio y bienestar sin complicarte."</a:t>
            </a:r>
            <a:endParaRPr lang="en-US" sz="1000" dirty="0"/>
          </a:p>
        </p:txBody>
      </p:sp>
      <p:sp>
        <p:nvSpPr>
          <p:cNvPr id="14" name="Text 11"/>
          <p:cNvSpPr/>
          <p:nvPr/>
        </p:nvSpPr>
        <p:spPr>
          <a:xfrm>
            <a:off x="627936" y="7938611"/>
            <a:ext cx="13374529" cy="163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endParaRPr lang="en-US" sz="8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10314"/>
            <a:ext cx="6156841" cy="3023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🟩</a:t>
            </a:r>
            <a:r>
              <a:rPr lang="en-US" sz="1850" b="1" dirty="0">
                <a:solidFill>
                  <a:srgbClr val="4A644E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 DISPARADOR #2: ENERGÍA Y SUPERVIVENCIA</a:t>
            </a:r>
            <a:endParaRPr lang="en-US" sz="1850" dirty="0"/>
          </a:p>
        </p:txBody>
      </p:sp>
      <p:sp>
        <p:nvSpPr>
          <p:cNvPr id="3" name="Text 1"/>
          <p:cNvSpPr/>
          <p:nvPr/>
        </p:nvSpPr>
        <p:spPr>
          <a:xfrm>
            <a:off x="793790" y="987981"/>
            <a:ext cx="9672757" cy="5891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00"/>
              </a:lnSpc>
              <a:buNone/>
            </a:pPr>
            <a:r>
              <a:rPr lang="en-US" sz="37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El cuerpo quiere </a:t>
            </a:r>
            <a:r>
              <a:rPr lang="en-US" sz="3700" b="1" dirty="0">
                <a:solidFill>
                  <a:srgbClr val="438951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energía</a:t>
            </a:r>
            <a:r>
              <a:rPr lang="en-US" sz="37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para sobrevivir.</a:t>
            </a:r>
            <a:endParaRPr lang="en-US" sz="37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071926"/>
            <a:ext cx="5335310" cy="533531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6877645" y="2983468"/>
            <a:ext cx="5400556" cy="3533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Los productos transdérmicos apoyan: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877645" y="3525322"/>
            <a:ext cx="6966466" cy="316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✔</a:t>
            </a:r>
            <a:r>
              <a:rPr lang="en-US" sz="14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Energía estable</a:t>
            </a:r>
            <a:endParaRPr lang="en-US" sz="1450" dirty="0"/>
          </a:p>
        </p:txBody>
      </p:sp>
      <p:sp>
        <p:nvSpPr>
          <p:cNvPr id="7" name="Text 4"/>
          <p:cNvSpPr/>
          <p:nvPr/>
        </p:nvSpPr>
        <p:spPr>
          <a:xfrm>
            <a:off x="6877645" y="3908227"/>
            <a:ext cx="6966466" cy="316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✔</a:t>
            </a:r>
            <a:r>
              <a:rPr lang="en-US" sz="14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Menos cansancio</a:t>
            </a:r>
            <a:endParaRPr lang="en-US" sz="1450" dirty="0"/>
          </a:p>
        </p:txBody>
      </p:sp>
      <p:sp>
        <p:nvSpPr>
          <p:cNvPr id="8" name="Text 5"/>
          <p:cNvSpPr/>
          <p:nvPr/>
        </p:nvSpPr>
        <p:spPr>
          <a:xfrm>
            <a:off x="6877645" y="4291132"/>
            <a:ext cx="6966466" cy="316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✔</a:t>
            </a:r>
            <a:r>
              <a:rPr lang="en-US" sz="14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Mejor rendimiento</a:t>
            </a:r>
            <a:endParaRPr lang="en-US" sz="1450" dirty="0"/>
          </a:p>
        </p:txBody>
      </p:sp>
      <p:sp>
        <p:nvSpPr>
          <p:cNvPr id="9" name="Text 6"/>
          <p:cNvSpPr/>
          <p:nvPr/>
        </p:nvSpPr>
        <p:spPr>
          <a:xfrm>
            <a:off x="6877645" y="4674037"/>
            <a:ext cx="6966466" cy="3169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350"/>
              </a:lnSpc>
              <a:buSzPct val="100000"/>
              <a:buChar char="•"/>
            </a:pPr>
            <a:r>
              <a:rPr lang="en-US" sz="14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✔</a:t>
            </a:r>
            <a:r>
              <a:rPr lang="en-US" sz="14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Bienestar al instante</a:t>
            </a:r>
            <a:endParaRPr lang="en-US" sz="1450" dirty="0"/>
          </a:p>
        </p:txBody>
      </p:sp>
      <p:sp>
        <p:nvSpPr>
          <p:cNvPr id="10" name="Shape 7"/>
          <p:cNvSpPr/>
          <p:nvPr/>
        </p:nvSpPr>
        <p:spPr>
          <a:xfrm>
            <a:off x="6877645" y="5203031"/>
            <a:ext cx="6966466" cy="1268968"/>
          </a:xfrm>
          <a:prstGeom prst="roundRect">
            <a:avLst>
              <a:gd name="adj" fmla="val 13373"/>
            </a:avLst>
          </a:prstGeom>
          <a:solidFill>
            <a:srgbClr val="CCE6D1"/>
          </a:solidFill>
          <a:ln/>
        </p:spPr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6121" y="5499021"/>
            <a:ext cx="294561" cy="235625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7549158" y="5438537"/>
            <a:ext cx="6106478" cy="7696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18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👉 "Tu cuerpo quiere funcionar bien. Dale lo que necesita sin esfuerzo."</a:t>
            </a:r>
            <a:endParaRPr lang="en-US" sz="18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567333"/>
            <a:ext cx="4552236" cy="3177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🟩</a:t>
            </a:r>
            <a:r>
              <a:rPr lang="en-US" sz="1950" b="1" dirty="0">
                <a:solidFill>
                  <a:srgbClr val="4A644E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DISPARADOR #3: SIMPLICIDAD</a:t>
            </a:r>
            <a:endParaRPr lang="en-US" sz="1950" dirty="0"/>
          </a:p>
        </p:txBody>
      </p:sp>
      <p:sp>
        <p:nvSpPr>
          <p:cNvPr id="3" name="Text 1"/>
          <p:cNvSpPr/>
          <p:nvPr/>
        </p:nvSpPr>
        <p:spPr>
          <a:xfrm>
            <a:off x="793790" y="1182767"/>
            <a:ext cx="12021026" cy="12403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9750"/>
              </a:lnSpc>
              <a:buNone/>
            </a:pPr>
            <a:r>
              <a:rPr lang="en-US" sz="78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La mente ama lo </a:t>
            </a:r>
            <a:r>
              <a:rPr lang="en-US" sz="7800" b="1" dirty="0">
                <a:solidFill>
                  <a:srgbClr val="438951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simple</a:t>
            </a:r>
            <a:r>
              <a:rPr lang="en-US" sz="78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.</a:t>
            </a:r>
            <a:endParaRPr lang="en-US" sz="7800" dirty="0"/>
          </a:p>
        </p:txBody>
      </p:sp>
      <p:sp>
        <p:nvSpPr>
          <p:cNvPr id="4" name="Text 2"/>
          <p:cNvSpPr/>
          <p:nvPr/>
        </p:nvSpPr>
        <p:spPr>
          <a:xfrm>
            <a:off x="793790" y="2720816"/>
            <a:ext cx="4337328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El cerebro reptil odia:</a:t>
            </a:r>
            <a:endParaRPr lang="en-US" sz="3100" dirty="0"/>
          </a:p>
        </p:txBody>
      </p:sp>
      <p:sp>
        <p:nvSpPr>
          <p:cNvPr id="5" name="Shape 3"/>
          <p:cNvSpPr/>
          <p:nvPr/>
        </p:nvSpPr>
        <p:spPr>
          <a:xfrm>
            <a:off x="793790" y="3514606"/>
            <a:ext cx="6422231" cy="714494"/>
          </a:xfrm>
          <a:prstGeom prst="roundRect">
            <a:avLst>
              <a:gd name="adj" fmla="val 25001"/>
            </a:avLst>
          </a:prstGeom>
          <a:solidFill>
            <a:srgbClr val="E8F3E8"/>
          </a:solidFill>
          <a:ln/>
        </p:spPr>
      </p:sp>
      <p:sp>
        <p:nvSpPr>
          <p:cNvPr id="6" name="Text 4"/>
          <p:cNvSpPr/>
          <p:nvPr/>
        </p:nvSpPr>
        <p:spPr>
          <a:xfrm>
            <a:off x="992148" y="3712964"/>
            <a:ext cx="2480905" cy="3177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❌</a:t>
            </a: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Esfuerzos</a:t>
            </a:r>
            <a:endParaRPr lang="en-US" sz="1950" dirty="0"/>
          </a:p>
        </p:txBody>
      </p:sp>
      <p:sp>
        <p:nvSpPr>
          <p:cNvPr id="7" name="Shape 5"/>
          <p:cNvSpPr/>
          <p:nvPr/>
        </p:nvSpPr>
        <p:spPr>
          <a:xfrm>
            <a:off x="7414379" y="3514606"/>
            <a:ext cx="6422231" cy="714494"/>
          </a:xfrm>
          <a:prstGeom prst="roundRect">
            <a:avLst>
              <a:gd name="adj" fmla="val 25001"/>
            </a:avLst>
          </a:prstGeom>
          <a:solidFill>
            <a:srgbClr val="E8F3E8"/>
          </a:solidFill>
          <a:ln/>
        </p:spPr>
      </p:sp>
      <p:sp>
        <p:nvSpPr>
          <p:cNvPr id="8" name="Text 6"/>
          <p:cNvSpPr/>
          <p:nvPr/>
        </p:nvSpPr>
        <p:spPr>
          <a:xfrm>
            <a:off x="7612737" y="3712964"/>
            <a:ext cx="2480905" cy="3177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❌</a:t>
            </a: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Procesos largos</a:t>
            </a:r>
            <a:endParaRPr lang="en-US" sz="1950" dirty="0"/>
          </a:p>
        </p:txBody>
      </p:sp>
      <p:sp>
        <p:nvSpPr>
          <p:cNvPr id="9" name="Shape 7"/>
          <p:cNvSpPr/>
          <p:nvPr/>
        </p:nvSpPr>
        <p:spPr>
          <a:xfrm>
            <a:off x="793790" y="4427458"/>
            <a:ext cx="6422231" cy="714494"/>
          </a:xfrm>
          <a:prstGeom prst="roundRect">
            <a:avLst>
              <a:gd name="adj" fmla="val 25001"/>
            </a:avLst>
          </a:prstGeom>
          <a:solidFill>
            <a:srgbClr val="E8F3E8"/>
          </a:solidFill>
          <a:ln/>
        </p:spPr>
      </p:sp>
      <p:sp>
        <p:nvSpPr>
          <p:cNvPr id="10" name="Text 8"/>
          <p:cNvSpPr/>
          <p:nvPr/>
        </p:nvSpPr>
        <p:spPr>
          <a:xfrm>
            <a:off x="992148" y="4625816"/>
            <a:ext cx="2480905" cy="3177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❌</a:t>
            </a: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Leerse etiquetas</a:t>
            </a:r>
            <a:endParaRPr lang="en-US" sz="1950" dirty="0"/>
          </a:p>
        </p:txBody>
      </p:sp>
      <p:sp>
        <p:nvSpPr>
          <p:cNvPr id="11" name="Shape 9"/>
          <p:cNvSpPr/>
          <p:nvPr/>
        </p:nvSpPr>
        <p:spPr>
          <a:xfrm>
            <a:off x="7414379" y="4427458"/>
            <a:ext cx="6422231" cy="714494"/>
          </a:xfrm>
          <a:prstGeom prst="roundRect">
            <a:avLst>
              <a:gd name="adj" fmla="val 25001"/>
            </a:avLst>
          </a:prstGeom>
          <a:solidFill>
            <a:srgbClr val="E8F3E8"/>
          </a:solidFill>
          <a:ln/>
        </p:spPr>
      </p:sp>
      <p:sp>
        <p:nvSpPr>
          <p:cNvPr id="12" name="Text 10"/>
          <p:cNvSpPr/>
          <p:nvPr/>
        </p:nvSpPr>
        <p:spPr>
          <a:xfrm>
            <a:off x="7612737" y="4625816"/>
            <a:ext cx="2480905" cy="3177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❌</a:t>
            </a: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Calcular dosis</a:t>
            </a:r>
            <a:endParaRPr lang="en-US" sz="1950" dirty="0"/>
          </a:p>
        </p:txBody>
      </p:sp>
      <p:sp>
        <p:nvSpPr>
          <p:cNvPr id="13" name="Shape 11"/>
          <p:cNvSpPr/>
          <p:nvPr/>
        </p:nvSpPr>
        <p:spPr>
          <a:xfrm>
            <a:off x="793790" y="5464343"/>
            <a:ext cx="13042821" cy="32385"/>
          </a:xfrm>
          <a:prstGeom prst="rect">
            <a:avLst/>
          </a:prstGeom>
          <a:solidFill>
            <a:srgbClr val="405449">
              <a:alpha val="50000"/>
            </a:srgbClr>
          </a:solidFill>
          <a:ln/>
        </p:spPr>
      </p:sp>
      <p:pic>
        <p:nvPicPr>
          <p:cNvPr id="1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5719882"/>
            <a:ext cx="6521410" cy="793790"/>
          </a:xfrm>
          <a:prstGeom prst="rect">
            <a:avLst/>
          </a:prstGeom>
        </p:spPr>
      </p:pic>
      <p:sp>
        <p:nvSpPr>
          <p:cNvPr id="15" name="Text 12"/>
          <p:cNvSpPr/>
          <p:nvPr/>
        </p:nvSpPr>
        <p:spPr>
          <a:xfrm>
            <a:off x="992148" y="6712029"/>
            <a:ext cx="3035141" cy="3796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➡️</a:t>
            </a:r>
            <a:r>
              <a:rPr lang="en-US" sz="23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"Lo pegas y listo."</a:t>
            </a:r>
            <a:endParaRPr lang="en-US" sz="2300" dirty="0"/>
          </a:p>
        </p:txBody>
      </p:sp>
      <p:pic>
        <p:nvPicPr>
          <p:cNvPr id="1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0" y="5719882"/>
            <a:ext cx="6521410" cy="793790"/>
          </a:xfrm>
          <a:prstGeom prst="rect">
            <a:avLst/>
          </a:prstGeom>
        </p:spPr>
      </p:pic>
      <p:sp>
        <p:nvSpPr>
          <p:cNvPr id="17" name="Text 13"/>
          <p:cNvSpPr/>
          <p:nvPr/>
        </p:nvSpPr>
        <p:spPr>
          <a:xfrm>
            <a:off x="7513558" y="6712029"/>
            <a:ext cx="6124694" cy="7517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➡️</a:t>
            </a:r>
            <a:r>
              <a:rPr lang="en-US" sz="23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"Tecnología que funciona sola mientras sigues con tu vida."</a:t>
            </a:r>
            <a:endParaRPr lang="en-US" sz="23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72358" y="531019"/>
            <a:ext cx="2265402" cy="2037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20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🟩</a:t>
            </a:r>
            <a:r>
              <a:rPr lang="en-US" sz="1200" b="1" dirty="0">
                <a:solidFill>
                  <a:srgbClr val="4A644E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DISPARADOR #4: TRIBU</a:t>
            </a:r>
            <a:endParaRPr lang="en-US" sz="1200" dirty="0"/>
          </a:p>
        </p:txBody>
      </p:sp>
      <p:sp>
        <p:nvSpPr>
          <p:cNvPr id="3" name="Text 1"/>
          <p:cNvSpPr/>
          <p:nvPr/>
        </p:nvSpPr>
        <p:spPr>
          <a:xfrm>
            <a:off x="772358" y="784860"/>
            <a:ext cx="6083975" cy="3923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La gente quiere </a:t>
            </a:r>
            <a:r>
              <a:rPr lang="en-US" sz="2450" b="1" dirty="0">
                <a:solidFill>
                  <a:srgbClr val="438951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pertenecer</a:t>
            </a:r>
            <a:r>
              <a:rPr lang="en-US" sz="24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a un grupo.</a:t>
            </a:r>
            <a:endParaRPr lang="en-US" sz="24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358" y="1365409"/>
            <a:ext cx="8505587" cy="5103257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772358" y="6735366"/>
            <a:ext cx="1882735" cy="2352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4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Cuando dices:</a:t>
            </a:r>
            <a:endParaRPr lang="en-US" sz="1450" dirty="0"/>
          </a:p>
        </p:txBody>
      </p:sp>
      <p:sp>
        <p:nvSpPr>
          <p:cNvPr id="6" name="Text 3"/>
          <p:cNvSpPr/>
          <p:nvPr/>
        </p:nvSpPr>
        <p:spPr>
          <a:xfrm>
            <a:off x="772358" y="7096125"/>
            <a:ext cx="6389727" cy="2662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👉</a:t>
            </a:r>
            <a:r>
              <a:rPr lang="en-US" sz="12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"Somos miles usándolo cada día."</a:t>
            </a:r>
            <a:endParaRPr lang="en-US" sz="1200" dirty="0"/>
          </a:p>
        </p:txBody>
      </p:sp>
      <p:sp>
        <p:nvSpPr>
          <p:cNvPr id="7" name="Text 4"/>
          <p:cNvSpPr/>
          <p:nvPr/>
        </p:nvSpPr>
        <p:spPr>
          <a:xfrm>
            <a:off x="772358" y="7475220"/>
            <a:ext cx="6389727" cy="2662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👉</a:t>
            </a:r>
            <a:r>
              <a:rPr lang="en-US" sz="12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"Tenemos una comunidad que apoya y acompaña."</a:t>
            </a:r>
            <a:endParaRPr lang="en-US" sz="1200" dirty="0"/>
          </a:p>
        </p:txBody>
      </p:sp>
      <p:sp>
        <p:nvSpPr>
          <p:cNvPr id="8" name="Shape 5"/>
          <p:cNvSpPr/>
          <p:nvPr/>
        </p:nvSpPr>
        <p:spPr>
          <a:xfrm>
            <a:off x="7475934" y="6760012"/>
            <a:ext cx="6389727" cy="944166"/>
          </a:xfrm>
          <a:prstGeom prst="roundRect">
            <a:avLst>
              <a:gd name="adj" fmla="val 11965"/>
            </a:avLst>
          </a:prstGeom>
          <a:solidFill>
            <a:srgbClr val="CCE6D1"/>
          </a:solidFill>
          <a:ln/>
        </p:spPr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1426" y="6934914"/>
            <a:ext cx="235268" cy="188238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7962186" y="6916817"/>
            <a:ext cx="1882735" cy="2352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45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El cerebro piensa:</a:t>
            </a:r>
            <a:endParaRPr lang="en-US" sz="1450" dirty="0"/>
          </a:p>
        </p:txBody>
      </p:sp>
      <p:sp>
        <p:nvSpPr>
          <p:cNvPr id="11" name="Text 7"/>
          <p:cNvSpPr/>
          <p:nvPr/>
        </p:nvSpPr>
        <p:spPr>
          <a:xfrm>
            <a:off x="7962186" y="7277576"/>
            <a:ext cx="5777984" cy="2509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"Si otros lo usan, debe funcionar."</a:t>
            </a:r>
            <a:endParaRPr lang="en-US" sz="12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61705"/>
            <a:ext cx="7418189" cy="3177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🟩</a:t>
            </a:r>
            <a:r>
              <a:rPr lang="en-US" sz="1950" b="1" dirty="0">
                <a:solidFill>
                  <a:srgbClr val="4A644E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DISPARADOR #5: MIEDO A PERDER (LOSS AVERSION)</a:t>
            </a:r>
            <a:endParaRPr lang="en-US" sz="1950" dirty="0"/>
          </a:p>
        </p:txBody>
      </p:sp>
      <p:sp>
        <p:nvSpPr>
          <p:cNvPr id="3" name="Text 1"/>
          <p:cNvSpPr/>
          <p:nvPr/>
        </p:nvSpPr>
        <p:spPr>
          <a:xfrm>
            <a:off x="793790" y="1877139"/>
            <a:ext cx="13042821" cy="17116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700"/>
              </a:lnSpc>
              <a:buNone/>
            </a:pPr>
            <a:r>
              <a:rPr lang="en-US" sz="53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El miedo a perder pesa </a:t>
            </a:r>
            <a:r>
              <a:rPr lang="en-US" sz="5350" b="1" dirty="0">
                <a:solidFill>
                  <a:srgbClr val="438951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3 veces más</a:t>
            </a:r>
            <a:r>
              <a:rPr lang="en-US" sz="53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que ganar.</a:t>
            </a:r>
            <a:endParaRPr lang="en-US" sz="5350" dirty="0"/>
          </a:p>
        </p:txBody>
      </p:sp>
      <p:sp>
        <p:nvSpPr>
          <p:cNvPr id="4" name="Shape 2"/>
          <p:cNvSpPr/>
          <p:nvPr/>
        </p:nvSpPr>
        <p:spPr>
          <a:xfrm>
            <a:off x="793790" y="4184094"/>
            <a:ext cx="6422231" cy="1469112"/>
          </a:xfrm>
          <a:prstGeom prst="roundRect">
            <a:avLst>
              <a:gd name="adj" fmla="val 7469"/>
            </a:avLst>
          </a:prstGeom>
          <a:solidFill>
            <a:srgbClr val="FAFFFA"/>
          </a:solidFill>
          <a:ln/>
        </p:spPr>
      </p:sp>
      <p:sp>
        <p:nvSpPr>
          <p:cNvPr id="5" name="Shape 3"/>
          <p:cNvSpPr/>
          <p:nvPr/>
        </p:nvSpPr>
        <p:spPr>
          <a:xfrm>
            <a:off x="793790" y="4161234"/>
            <a:ext cx="6422231" cy="91440"/>
          </a:xfrm>
          <a:prstGeom prst="roundRect">
            <a:avLst>
              <a:gd name="adj" fmla="val 195349"/>
            </a:avLst>
          </a:prstGeom>
          <a:solidFill>
            <a:srgbClr val="438951"/>
          </a:solidFill>
          <a:ln/>
        </p:spPr>
      </p:sp>
      <p:sp>
        <p:nvSpPr>
          <p:cNvPr id="6" name="Shape 4"/>
          <p:cNvSpPr/>
          <p:nvPr/>
        </p:nvSpPr>
        <p:spPr>
          <a:xfrm>
            <a:off x="3707249" y="3886438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438951"/>
          </a:solidFill>
          <a:ln/>
        </p:spPr>
      </p:sp>
      <p:sp>
        <p:nvSpPr>
          <p:cNvPr id="7" name="Text 5"/>
          <p:cNvSpPr/>
          <p:nvPr/>
        </p:nvSpPr>
        <p:spPr>
          <a:xfrm>
            <a:off x="3885843" y="4035266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b="1" dirty="0">
                <a:solidFill>
                  <a:srgbClr val="FFFFFF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1</a:t>
            </a:r>
            <a:endParaRPr lang="en-US" sz="1850" dirty="0"/>
          </a:p>
        </p:txBody>
      </p:sp>
      <p:sp>
        <p:nvSpPr>
          <p:cNvPr id="8" name="Text 6"/>
          <p:cNvSpPr/>
          <p:nvPr/>
        </p:nvSpPr>
        <p:spPr>
          <a:xfrm>
            <a:off x="1015008" y="4680228"/>
            <a:ext cx="5979795" cy="7517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👉</a:t>
            </a:r>
            <a:r>
              <a:rPr lang="en-US" sz="23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"Si esperas, sigues igual. Si empiezas hoy, mejoras ya."</a:t>
            </a:r>
            <a:endParaRPr lang="en-US" sz="2300" dirty="0"/>
          </a:p>
        </p:txBody>
      </p:sp>
      <p:sp>
        <p:nvSpPr>
          <p:cNvPr id="9" name="Shape 7"/>
          <p:cNvSpPr/>
          <p:nvPr/>
        </p:nvSpPr>
        <p:spPr>
          <a:xfrm>
            <a:off x="7414379" y="4184094"/>
            <a:ext cx="6422231" cy="1469112"/>
          </a:xfrm>
          <a:prstGeom prst="roundRect">
            <a:avLst>
              <a:gd name="adj" fmla="val 7469"/>
            </a:avLst>
          </a:prstGeom>
          <a:solidFill>
            <a:srgbClr val="FAFFFA"/>
          </a:solidFill>
          <a:ln/>
        </p:spPr>
      </p:sp>
      <p:sp>
        <p:nvSpPr>
          <p:cNvPr id="10" name="Shape 8"/>
          <p:cNvSpPr/>
          <p:nvPr/>
        </p:nvSpPr>
        <p:spPr>
          <a:xfrm>
            <a:off x="7414379" y="4161234"/>
            <a:ext cx="6422231" cy="91440"/>
          </a:xfrm>
          <a:prstGeom prst="roundRect">
            <a:avLst>
              <a:gd name="adj" fmla="val 195349"/>
            </a:avLst>
          </a:prstGeom>
          <a:solidFill>
            <a:srgbClr val="438951"/>
          </a:solidFill>
          <a:ln/>
        </p:spPr>
      </p:sp>
      <p:sp>
        <p:nvSpPr>
          <p:cNvPr id="11" name="Shape 9"/>
          <p:cNvSpPr/>
          <p:nvPr/>
        </p:nvSpPr>
        <p:spPr>
          <a:xfrm>
            <a:off x="10327838" y="3886438"/>
            <a:ext cx="595313" cy="595313"/>
          </a:xfrm>
          <a:prstGeom prst="roundRect">
            <a:avLst>
              <a:gd name="adj" fmla="val 153600"/>
            </a:avLst>
          </a:prstGeom>
          <a:solidFill>
            <a:srgbClr val="438951"/>
          </a:solidFill>
          <a:ln/>
        </p:spPr>
      </p:sp>
      <p:sp>
        <p:nvSpPr>
          <p:cNvPr id="12" name="Text 10"/>
          <p:cNvSpPr/>
          <p:nvPr/>
        </p:nvSpPr>
        <p:spPr>
          <a:xfrm>
            <a:off x="10506432" y="4035266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b="1" dirty="0">
                <a:solidFill>
                  <a:srgbClr val="FFFFFF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2</a:t>
            </a:r>
            <a:endParaRPr lang="en-US" sz="1850" dirty="0"/>
          </a:p>
        </p:txBody>
      </p:sp>
      <p:sp>
        <p:nvSpPr>
          <p:cNvPr id="13" name="Text 11"/>
          <p:cNvSpPr/>
          <p:nvPr/>
        </p:nvSpPr>
        <p:spPr>
          <a:xfrm>
            <a:off x="7635597" y="4680228"/>
            <a:ext cx="5979795" cy="7517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👉</a:t>
            </a:r>
            <a:r>
              <a:rPr lang="en-US" sz="23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"No arriesgas nada, pero puedes ganar bienestar."</a:t>
            </a:r>
            <a:endParaRPr lang="en-US" sz="2300" dirty="0"/>
          </a:p>
        </p:txBody>
      </p:sp>
      <p:sp>
        <p:nvSpPr>
          <p:cNvPr id="14" name="Text 12"/>
          <p:cNvSpPr/>
          <p:nvPr/>
        </p:nvSpPr>
        <p:spPr>
          <a:xfrm>
            <a:off x="1091446" y="6174105"/>
            <a:ext cx="6153150" cy="496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900"/>
              </a:lnSpc>
              <a:buNone/>
            </a:pPr>
            <a:r>
              <a:rPr lang="en-US" sz="31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Esto dispara acción inmediata.</a:t>
            </a:r>
            <a:endParaRPr lang="en-US" sz="3100" dirty="0"/>
          </a:p>
        </p:txBody>
      </p:sp>
      <p:sp>
        <p:nvSpPr>
          <p:cNvPr id="15" name="Shape 13"/>
          <p:cNvSpPr/>
          <p:nvPr/>
        </p:nvSpPr>
        <p:spPr>
          <a:xfrm>
            <a:off x="793790" y="5876449"/>
            <a:ext cx="22860" cy="1091446"/>
          </a:xfrm>
          <a:prstGeom prst="rect">
            <a:avLst/>
          </a:prstGeom>
          <a:solidFill>
            <a:srgbClr val="438951"/>
          </a:solidFill>
          <a:ln/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1830</Words>
  <Application>Microsoft Macintosh PowerPoint</Application>
  <PresentationFormat>Personalizado</PresentationFormat>
  <Paragraphs>177</Paragraphs>
  <Slides>23</Slides>
  <Notes>23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27" baseType="lpstr">
      <vt:lpstr>Fraunces Extra Bold</vt:lpstr>
      <vt:lpstr>Arial</vt:lpstr>
      <vt:lpstr>Nobile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Mac</cp:lastModifiedBy>
  <cp:revision>4</cp:revision>
  <dcterms:created xsi:type="dcterms:W3CDTF">2025-12-04T19:41:19Z</dcterms:created>
  <dcterms:modified xsi:type="dcterms:W3CDTF">2025-12-05T02:45:32Z</dcterms:modified>
</cp:coreProperties>
</file>